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1" r:id="rId3"/>
    <p:sldId id="257" r:id="rId4"/>
    <p:sldId id="258" r:id="rId5"/>
    <p:sldId id="260" r:id="rId6"/>
    <p:sldId id="259" r:id="rId7"/>
    <p:sldId id="261" r:id="rId8"/>
    <p:sldId id="262" r:id="rId9"/>
    <p:sldId id="269" r:id="rId10"/>
    <p:sldId id="268" r:id="rId11"/>
    <p:sldId id="263" r:id="rId12"/>
    <p:sldId id="264" r:id="rId13"/>
    <p:sldId id="265" r:id="rId14"/>
    <p:sldId id="266" r:id="rId15"/>
    <p:sldId id="267"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205F8BA-D755-40DA-AD98-27D590870485}" type="datetimeFigureOut">
              <a:rPr lang="en-IE"/>
              <a:pPr>
                <a:defRPr/>
              </a:pPr>
              <a:t>17/03/2012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86D3053-B5EB-4D66-8B8B-773504F3D447}"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486D3053-B5EB-4D66-8B8B-773504F3D447}" type="slidenum">
              <a:rPr lang="en-IE" smtClean="0"/>
              <a:pPr>
                <a:defRPr/>
              </a:pPr>
              <a:t>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D870A-6A7B-43C5-868E-8627AC59C9CC}" type="slidenum">
              <a:rPr lang="en-IE"/>
              <a:pPr/>
              <a:t>3</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3C1CFCA-C7DA-41C6-A7CB-D145D1962A3A}" type="datetimeFigureOut">
              <a:rPr lang="en-IE"/>
              <a:pPr>
                <a:defRPr/>
              </a:pPr>
              <a:t>17/03/2012</a:t>
            </a:fld>
            <a:endParaRPr lang="en-IE"/>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IE"/>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083A3DB-84C9-416D-99A5-8B33F9F12FF8}" type="slidenum">
              <a:rPr lang="en-IE"/>
              <a:pPr>
                <a:defRPr/>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9CCB80A-E4B7-45C0-8012-768680C89544}" type="datetimeFigureOut">
              <a:rPr lang="en-IE"/>
              <a:pPr>
                <a:defRPr/>
              </a:pPr>
              <a:t>17/03/2012</a:t>
            </a:fld>
            <a:endParaRPr lang="en-IE"/>
          </a:p>
        </p:txBody>
      </p:sp>
      <p:sp>
        <p:nvSpPr>
          <p:cNvPr id="5" name="Footer Placeholder 2"/>
          <p:cNvSpPr>
            <a:spLocks noGrp="1"/>
          </p:cNvSpPr>
          <p:nvPr>
            <p:ph type="ftr" sz="quarter" idx="11"/>
          </p:nvPr>
        </p:nvSpPr>
        <p:spPr/>
        <p:txBody>
          <a:bodyPr/>
          <a:lstStyle>
            <a:lvl1pPr>
              <a:defRPr/>
            </a:lvl1pPr>
          </a:lstStyle>
          <a:p>
            <a:pPr>
              <a:defRPr/>
            </a:pPr>
            <a:endParaRPr lang="en-IE"/>
          </a:p>
        </p:txBody>
      </p:sp>
      <p:sp>
        <p:nvSpPr>
          <p:cNvPr id="6" name="Slide Number Placeholder 22"/>
          <p:cNvSpPr>
            <a:spLocks noGrp="1"/>
          </p:cNvSpPr>
          <p:nvPr>
            <p:ph type="sldNum" sz="quarter" idx="12"/>
          </p:nvPr>
        </p:nvSpPr>
        <p:spPr/>
        <p:txBody>
          <a:bodyPr/>
          <a:lstStyle>
            <a:lvl1pPr>
              <a:defRPr/>
            </a:lvl1pPr>
          </a:lstStyle>
          <a:p>
            <a:pPr>
              <a:defRPr/>
            </a:pPr>
            <a:fld id="{9A4A075E-5BFD-4130-882F-EBC67549978D}"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E584A8A-9A2D-4118-98FB-4F07D4746A5A}" type="datetimeFigureOut">
              <a:rPr lang="en-IE"/>
              <a:pPr>
                <a:defRPr/>
              </a:pPr>
              <a:t>17/03/2012</a:t>
            </a:fld>
            <a:endParaRPr lang="en-IE"/>
          </a:p>
        </p:txBody>
      </p:sp>
      <p:sp>
        <p:nvSpPr>
          <p:cNvPr id="5" name="Footer Placeholder 2"/>
          <p:cNvSpPr>
            <a:spLocks noGrp="1"/>
          </p:cNvSpPr>
          <p:nvPr>
            <p:ph type="ftr" sz="quarter" idx="11"/>
          </p:nvPr>
        </p:nvSpPr>
        <p:spPr/>
        <p:txBody>
          <a:bodyPr/>
          <a:lstStyle>
            <a:lvl1pPr>
              <a:defRPr/>
            </a:lvl1pPr>
          </a:lstStyle>
          <a:p>
            <a:pPr>
              <a:defRPr/>
            </a:pPr>
            <a:endParaRPr lang="en-IE"/>
          </a:p>
        </p:txBody>
      </p:sp>
      <p:sp>
        <p:nvSpPr>
          <p:cNvPr id="6" name="Slide Number Placeholder 22"/>
          <p:cNvSpPr>
            <a:spLocks noGrp="1"/>
          </p:cNvSpPr>
          <p:nvPr>
            <p:ph type="sldNum" sz="quarter" idx="12"/>
          </p:nvPr>
        </p:nvSpPr>
        <p:spPr/>
        <p:txBody>
          <a:bodyPr/>
          <a:lstStyle>
            <a:lvl1pPr>
              <a:defRPr/>
            </a:lvl1pPr>
          </a:lstStyle>
          <a:p>
            <a:pPr>
              <a:defRPr/>
            </a:pPr>
            <a:fld id="{4DC76AA3-B179-4015-AD0E-EABF281D0864}"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A72FE518-6ACE-49EF-885D-D7954D9AA6CD}" type="datetimeFigureOut">
              <a:rPr lang="en-IE"/>
              <a:pPr>
                <a:defRPr/>
              </a:pPr>
              <a:t>17/03/2012</a:t>
            </a:fld>
            <a:endParaRPr lang="en-IE"/>
          </a:p>
        </p:txBody>
      </p:sp>
      <p:sp>
        <p:nvSpPr>
          <p:cNvPr id="5" name="Slide Number Placeholder 8"/>
          <p:cNvSpPr>
            <a:spLocks noGrp="1"/>
          </p:cNvSpPr>
          <p:nvPr>
            <p:ph type="sldNum" sz="quarter" idx="11"/>
          </p:nvPr>
        </p:nvSpPr>
        <p:spPr/>
        <p:txBody>
          <a:bodyPr rtlCol="0"/>
          <a:lstStyle>
            <a:lvl1pPr>
              <a:defRPr/>
            </a:lvl1pPr>
          </a:lstStyle>
          <a:p>
            <a:pPr>
              <a:defRPr/>
            </a:pPr>
            <a:fld id="{90F3306B-CDC5-4EC1-B725-C7A74B2F7911}" type="slidenum">
              <a:rPr lang="en-IE"/>
              <a:pPr>
                <a:defRPr/>
              </a:pPr>
              <a:t>‹#›</a:t>
            </a:fld>
            <a:endParaRPr lang="en-IE"/>
          </a:p>
        </p:txBody>
      </p:sp>
      <p:sp>
        <p:nvSpPr>
          <p:cNvPr id="6" name="Footer Placeholder 9"/>
          <p:cNvSpPr>
            <a:spLocks noGrp="1"/>
          </p:cNvSpPr>
          <p:nvPr>
            <p:ph type="ftr" sz="quarter" idx="12"/>
          </p:nvPr>
        </p:nvSpPr>
        <p:spPr/>
        <p:txBody>
          <a:bodyPr rtlCol="0"/>
          <a:lstStyle>
            <a:lvl1pPr>
              <a:defRPr/>
            </a:lvl1pPr>
          </a:lstStyle>
          <a:p>
            <a:pPr>
              <a:defRPr/>
            </a:pPr>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D34758BE-F357-4875-9B68-00BC2A2A684B}" type="datetimeFigureOut">
              <a:rPr lang="en-IE"/>
              <a:pPr>
                <a:defRPr/>
              </a:pPr>
              <a:t>17/03/2012</a:t>
            </a:fld>
            <a:endParaRPr lang="en-IE"/>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IE"/>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FC6DD4DD-E621-41F7-8604-516B461D2FDF}" type="slidenum">
              <a:rPr lang="en-IE"/>
              <a:pPr>
                <a:defRPr/>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FDCBC80-64DE-446F-AA55-1AFFA50C958B}" type="datetimeFigureOut">
              <a:rPr lang="en-IE"/>
              <a:pPr>
                <a:defRPr/>
              </a:pPr>
              <a:t>17/03/2012</a:t>
            </a:fld>
            <a:endParaRPr lang="en-IE"/>
          </a:p>
        </p:txBody>
      </p:sp>
      <p:sp>
        <p:nvSpPr>
          <p:cNvPr id="6" name="Footer Placeholder 2"/>
          <p:cNvSpPr>
            <a:spLocks noGrp="1"/>
          </p:cNvSpPr>
          <p:nvPr>
            <p:ph type="ftr" sz="quarter" idx="11"/>
          </p:nvPr>
        </p:nvSpPr>
        <p:spPr/>
        <p:txBody>
          <a:bodyPr/>
          <a:lstStyle>
            <a:lvl1pPr>
              <a:defRPr/>
            </a:lvl1pPr>
          </a:lstStyle>
          <a:p>
            <a:pPr>
              <a:defRPr/>
            </a:pPr>
            <a:endParaRPr lang="en-IE"/>
          </a:p>
        </p:txBody>
      </p:sp>
      <p:sp>
        <p:nvSpPr>
          <p:cNvPr id="7" name="Slide Number Placeholder 22"/>
          <p:cNvSpPr>
            <a:spLocks noGrp="1"/>
          </p:cNvSpPr>
          <p:nvPr>
            <p:ph type="sldNum" sz="quarter" idx="12"/>
          </p:nvPr>
        </p:nvSpPr>
        <p:spPr/>
        <p:txBody>
          <a:bodyPr/>
          <a:lstStyle>
            <a:lvl1pPr>
              <a:defRPr/>
            </a:lvl1pPr>
          </a:lstStyle>
          <a:p>
            <a:pPr>
              <a:defRPr/>
            </a:pPr>
            <a:fld id="{76B21264-3E86-4A85-88D0-6EAD34749249}"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E6B9FFA0-A33A-444C-AC9F-FDEE9CFEE2C5}" type="datetimeFigureOut">
              <a:rPr lang="en-IE"/>
              <a:pPr>
                <a:defRPr/>
              </a:pPr>
              <a:t>17/03/2012</a:t>
            </a:fld>
            <a:endParaRPr lang="en-IE"/>
          </a:p>
        </p:txBody>
      </p:sp>
      <p:sp>
        <p:nvSpPr>
          <p:cNvPr id="8" name="Footer Placeholder 2"/>
          <p:cNvSpPr>
            <a:spLocks noGrp="1"/>
          </p:cNvSpPr>
          <p:nvPr>
            <p:ph type="ftr" sz="quarter" idx="11"/>
          </p:nvPr>
        </p:nvSpPr>
        <p:spPr/>
        <p:txBody>
          <a:bodyPr/>
          <a:lstStyle>
            <a:lvl1pPr>
              <a:defRPr/>
            </a:lvl1pPr>
          </a:lstStyle>
          <a:p>
            <a:pPr>
              <a:defRPr/>
            </a:pPr>
            <a:endParaRPr lang="en-IE"/>
          </a:p>
        </p:txBody>
      </p:sp>
      <p:sp>
        <p:nvSpPr>
          <p:cNvPr id="9" name="Slide Number Placeholder 22"/>
          <p:cNvSpPr>
            <a:spLocks noGrp="1"/>
          </p:cNvSpPr>
          <p:nvPr>
            <p:ph type="sldNum" sz="quarter" idx="12"/>
          </p:nvPr>
        </p:nvSpPr>
        <p:spPr/>
        <p:txBody>
          <a:bodyPr/>
          <a:lstStyle>
            <a:lvl1pPr>
              <a:defRPr/>
            </a:lvl1pPr>
          </a:lstStyle>
          <a:p>
            <a:pPr>
              <a:defRPr/>
            </a:pPr>
            <a:fld id="{C17DAFF8-D6F9-448F-B073-A8E926EAA5C7}"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C465CB3A-6BA8-4A97-BC76-4E4F628BFF01}" type="datetimeFigureOut">
              <a:rPr lang="en-IE"/>
              <a:pPr>
                <a:defRPr/>
              </a:pPr>
              <a:t>17/03/2012</a:t>
            </a:fld>
            <a:endParaRPr lang="en-IE"/>
          </a:p>
        </p:txBody>
      </p:sp>
      <p:sp>
        <p:nvSpPr>
          <p:cNvPr id="4" name="Slide Number Placeholder 6"/>
          <p:cNvSpPr>
            <a:spLocks noGrp="1"/>
          </p:cNvSpPr>
          <p:nvPr>
            <p:ph type="sldNum" sz="quarter" idx="11"/>
          </p:nvPr>
        </p:nvSpPr>
        <p:spPr/>
        <p:txBody>
          <a:bodyPr rtlCol="0"/>
          <a:lstStyle>
            <a:lvl1pPr>
              <a:defRPr/>
            </a:lvl1pPr>
          </a:lstStyle>
          <a:p>
            <a:pPr>
              <a:defRPr/>
            </a:pPr>
            <a:fld id="{17DB70C0-C3F9-47BD-BA0D-279834A8A744}" type="slidenum">
              <a:rPr lang="en-IE"/>
              <a:pPr>
                <a:defRPr/>
              </a:pPr>
              <a:t>‹#›</a:t>
            </a:fld>
            <a:endParaRPr lang="en-IE"/>
          </a:p>
        </p:txBody>
      </p:sp>
      <p:sp>
        <p:nvSpPr>
          <p:cNvPr id="5" name="Footer Placeholder 7"/>
          <p:cNvSpPr>
            <a:spLocks noGrp="1"/>
          </p:cNvSpPr>
          <p:nvPr>
            <p:ph type="ftr" sz="quarter" idx="12"/>
          </p:nvPr>
        </p:nvSpPr>
        <p:spPr/>
        <p:txBody>
          <a:bodyPr rtlCol="0"/>
          <a:lstStyle>
            <a:lvl1pPr>
              <a:defRPr/>
            </a:lvl1pPr>
          </a:lstStyle>
          <a:p>
            <a:pPr>
              <a:defRPr/>
            </a:pPr>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6DD883B-E12B-4034-8513-3CBD660EF801}" type="datetimeFigureOut">
              <a:rPr lang="en-IE"/>
              <a:pPr>
                <a:defRPr/>
              </a:pPr>
              <a:t>17/03/2012</a:t>
            </a:fld>
            <a:endParaRPr lang="en-IE"/>
          </a:p>
        </p:txBody>
      </p:sp>
      <p:sp>
        <p:nvSpPr>
          <p:cNvPr id="3" name="Footer Placeholder 2"/>
          <p:cNvSpPr>
            <a:spLocks noGrp="1"/>
          </p:cNvSpPr>
          <p:nvPr>
            <p:ph type="ftr" sz="quarter" idx="11"/>
          </p:nvPr>
        </p:nvSpPr>
        <p:spPr/>
        <p:txBody>
          <a:bodyPr/>
          <a:lstStyle>
            <a:lvl1pPr>
              <a:defRPr/>
            </a:lvl1pPr>
          </a:lstStyle>
          <a:p>
            <a:pPr>
              <a:defRPr/>
            </a:pPr>
            <a:endParaRPr lang="en-IE"/>
          </a:p>
        </p:txBody>
      </p:sp>
      <p:sp>
        <p:nvSpPr>
          <p:cNvPr id="4" name="Slide Number Placeholder 22"/>
          <p:cNvSpPr>
            <a:spLocks noGrp="1"/>
          </p:cNvSpPr>
          <p:nvPr>
            <p:ph type="sldNum" sz="quarter" idx="12"/>
          </p:nvPr>
        </p:nvSpPr>
        <p:spPr/>
        <p:txBody>
          <a:bodyPr/>
          <a:lstStyle>
            <a:lvl1pPr>
              <a:defRPr/>
            </a:lvl1pPr>
          </a:lstStyle>
          <a:p>
            <a:pPr>
              <a:defRPr/>
            </a:pPr>
            <a:fld id="{423C5961-46CA-4A6B-8D04-E66FB0A1BAC3}"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1CD40401-3B2B-4118-A9BA-E3EA5B80F2AA}" type="datetimeFigureOut">
              <a:rPr lang="en-IE"/>
              <a:pPr>
                <a:defRPr/>
              </a:pPr>
              <a:t>17/03/2012</a:t>
            </a:fld>
            <a:endParaRPr lang="en-IE"/>
          </a:p>
        </p:txBody>
      </p:sp>
      <p:sp>
        <p:nvSpPr>
          <p:cNvPr id="13" name="Slide Number Placeholder 21"/>
          <p:cNvSpPr>
            <a:spLocks noGrp="1"/>
          </p:cNvSpPr>
          <p:nvPr>
            <p:ph type="sldNum" sz="quarter" idx="11"/>
          </p:nvPr>
        </p:nvSpPr>
        <p:spPr/>
        <p:txBody>
          <a:bodyPr rtlCol="0"/>
          <a:lstStyle>
            <a:lvl1pPr>
              <a:defRPr/>
            </a:lvl1pPr>
          </a:lstStyle>
          <a:p>
            <a:pPr>
              <a:defRPr/>
            </a:pPr>
            <a:fld id="{595A0850-6450-49D3-A729-20F9EDDD77B4}" type="slidenum">
              <a:rPr lang="en-IE"/>
              <a:pPr>
                <a:defRPr/>
              </a:pPr>
              <a:t>‹#›</a:t>
            </a:fld>
            <a:endParaRPr lang="en-IE"/>
          </a:p>
        </p:txBody>
      </p:sp>
      <p:sp>
        <p:nvSpPr>
          <p:cNvPr id="14" name="Footer Placeholder 22"/>
          <p:cNvSpPr>
            <a:spLocks noGrp="1"/>
          </p:cNvSpPr>
          <p:nvPr>
            <p:ph type="ftr" sz="quarter" idx="12"/>
          </p:nvPr>
        </p:nvSpPr>
        <p:spPr/>
        <p:txBody>
          <a:bodyPr rtlCol="0"/>
          <a:lstStyle>
            <a:lvl1pPr>
              <a:defRPr/>
            </a:lvl1pPr>
          </a:lstStyle>
          <a:p>
            <a:pPr>
              <a:defRPr/>
            </a:pPr>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0A69D44-A3F1-4F6B-B834-65FC82F21232}" type="datetimeFigureOut">
              <a:rPr lang="en-IE"/>
              <a:pPr>
                <a:defRPr/>
              </a:pPr>
              <a:t>17/03/2012</a:t>
            </a:fld>
            <a:endParaRPr lang="en-IE"/>
          </a:p>
        </p:txBody>
      </p:sp>
      <p:sp>
        <p:nvSpPr>
          <p:cNvPr id="13" name="Slide Number Placeholder 17"/>
          <p:cNvSpPr>
            <a:spLocks noGrp="1"/>
          </p:cNvSpPr>
          <p:nvPr>
            <p:ph type="sldNum" sz="quarter" idx="11"/>
          </p:nvPr>
        </p:nvSpPr>
        <p:spPr/>
        <p:txBody>
          <a:bodyPr rtlCol="0"/>
          <a:lstStyle>
            <a:lvl1pPr>
              <a:defRPr/>
            </a:lvl1pPr>
          </a:lstStyle>
          <a:p>
            <a:pPr>
              <a:defRPr/>
            </a:pPr>
            <a:fld id="{DBC45351-48D1-451C-858D-D3B7BF38B3AD}" type="slidenum">
              <a:rPr lang="en-IE"/>
              <a:pPr>
                <a:defRPr/>
              </a:pPr>
              <a:t>‹#›</a:t>
            </a:fld>
            <a:endParaRPr lang="en-IE"/>
          </a:p>
        </p:txBody>
      </p:sp>
      <p:sp>
        <p:nvSpPr>
          <p:cNvPr id="14" name="Footer Placeholder 20"/>
          <p:cNvSpPr>
            <a:spLocks noGrp="1"/>
          </p:cNvSpPr>
          <p:nvPr>
            <p:ph type="ftr" sz="quarter" idx="12"/>
          </p:nvPr>
        </p:nvSpPr>
        <p:spPr/>
        <p:txBody>
          <a:bodyPr rtlCol="0"/>
          <a:lstStyle>
            <a:lvl1pPr>
              <a:defRPr/>
            </a:lvl1pPr>
          </a:lstStyle>
          <a:p>
            <a:pPr>
              <a:defRPr/>
            </a:pPr>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defRPr>
            </a:lvl1pPr>
          </a:lstStyle>
          <a:p>
            <a:pPr>
              <a:defRPr/>
            </a:pPr>
            <a:fld id="{9BFB6695-87E1-48FF-837E-61576098150C}" type="datetimeFigureOut">
              <a:rPr lang="en-IE"/>
              <a:pPr>
                <a:defRPr/>
              </a:pPr>
              <a:t>17/03/2012</a:t>
            </a:fld>
            <a:endParaRPr lang="en-IE"/>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IE"/>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F8A1FF76-EDCB-4799-B866-77CF13C932E9}"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02" r:id="rId4"/>
    <p:sldLayoutId id="2147483703" r:id="rId5"/>
    <p:sldLayoutId id="2147483710" r:id="rId6"/>
    <p:sldLayoutId id="2147483704" r:id="rId7"/>
    <p:sldLayoutId id="2147483711" r:id="rId8"/>
    <p:sldLayoutId id="2147483712" r:id="rId9"/>
    <p:sldLayoutId id="2147483705" r:id="rId10"/>
    <p:sldLayoutId id="2147483706"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68538" y="3068638"/>
            <a:ext cx="6172200" cy="1895475"/>
          </a:xfrm>
        </p:spPr>
        <p:txBody>
          <a:bodyPr/>
          <a:lstStyle/>
          <a:p>
            <a:pPr fontAlgn="auto">
              <a:spcAft>
                <a:spcPts val="0"/>
              </a:spcAft>
              <a:defRPr/>
            </a:pPr>
            <a:r>
              <a:rPr lang="en-IE" dirty="0" smtClean="0"/>
              <a:t>Residential Care for Youth: </a:t>
            </a:r>
            <a:br>
              <a:rPr lang="en-IE" dirty="0" smtClean="0"/>
            </a:br>
            <a:r>
              <a:rPr lang="en-IE" dirty="0" smtClean="0"/>
              <a:t>A Positive Choice?</a:t>
            </a:r>
          </a:p>
        </p:txBody>
      </p:sp>
      <p:sp>
        <p:nvSpPr>
          <p:cNvPr id="8195" name="Subtitle 2"/>
          <p:cNvSpPr>
            <a:spLocks noGrp="1"/>
          </p:cNvSpPr>
          <p:nvPr>
            <p:ph type="subTitle" idx="1"/>
          </p:nvPr>
        </p:nvSpPr>
        <p:spPr>
          <a:xfrm>
            <a:off x="2286000" y="5003800"/>
            <a:ext cx="6172200" cy="1371600"/>
          </a:xfrm>
        </p:spPr>
        <p:txBody>
          <a:bodyPr/>
          <a:lstStyle/>
          <a:p>
            <a:pPr>
              <a:buFont typeface="Arial" charset="0"/>
              <a:buNone/>
            </a:pPr>
            <a:r>
              <a:rPr lang="en-IE" dirty="0" smtClean="0"/>
              <a:t> </a:t>
            </a:r>
            <a:r>
              <a:rPr lang="en-IE" dirty="0" smtClean="0"/>
              <a:t>Gay </a:t>
            </a:r>
            <a:r>
              <a:rPr lang="en-IE" dirty="0" smtClean="0"/>
              <a:t>Graham  M.Litt PhD CQSW</a:t>
            </a:r>
            <a:endParaRPr lang="en-I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0"/>
            <a:ext cx="7467600" cy="1143000"/>
          </a:xfrm>
        </p:spPr>
        <p:txBody>
          <a:bodyPr/>
          <a:lstStyle/>
          <a:p>
            <a:pPr fontAlgn="auto">
              <a:spcAft>
                <a:spcPts val="0"/>
              </a:spcAft>
              <a:defRPr/>
            </a:pPr>
            <a:r>
              <a:rPr lang="en-IE" dirty="0" smtClean="0"/>
              <a:t>Developmental Care Themes</a:t>
            </a:r>
          </a:p>
        </p:txBody>
      </p:sp>
      <p:sp>
        <p:nvSpPr>
          <p:cNvPr id="16387" name="Content Placeholder 2"/>
          <p:cNvSpPr>
            <a:spLocks noGrp="1"/>
          </p:cNvSpPr>
          <p:nvPr>
            <p:ph sz="quarter" idx="1"/>
          </p:nvPr>
        </p:nvSpPr>
        <p:spPr>
          <a:xfrm>
            <a:off x="250825" y="1196975"/>
            <a:ext cx="5915025" cy="5661025"/>
          </a:xfrm>
        </p:spPr>
        <p:txBody>
          <a:bodyPr/>
          <a:lstStyle/>
          <a:p>
            <a:r>
              <a:rPr lang="en-IE" dirty="0" smtClean="0"/>
              <a:t>Workforce factors were managed by directors of frontline </a:t>
            </a:r>
            <a:r>
              <a:rPr lang="en-IE" dirty="0" smtClean="0"/>
              <a:t>services with domain expertise</a:t>
            </a:r>
            <a:endParaRPr lang="en-IE" dirty="0" smtClean="0"/>
          </a:p>
          <a:p>
            <a:endParaRPr lang="en-IE" dirty="0" smtClean="0"/>
          </a:p>
          <a:p>
            <a:r>
              <a:rPr lang="en-IE" dirty="0" smtClean="0"/>
              <a:t>Directors of service had leadership skills that ensured commitment by all frontline staff to provision of need-led care by clarifying the purpose of residential CYC as provision of developmental care for residents</a:t>
            </a:r>
          </a:p>
          <a:p>
            <a:endParaRPr lang="en-IE" dirty="0" smtClean="0"/>
          </a:p>
          <a:p>
            <a:r>
              <a:rPr lang="en-IE" dirty="0" smtClean="0"/>
              <a:t>Strategic planning and development of the frontline service were practice-led</a:t>
            </a:r>
          </a:p>
        </p:txBody>
      </p:sp>
      <p:pic>
        <p:nvPicPr>
          <p:cNvPr id="16388" name="Picture 4"/>
          <p:cNvPicPr>
            <a:picLocks noChangeAspect="1" noChangeArrowheads="1"/>
          </p:cNvPicPr>
          <p:nvPr/>
        </p:nvPicPr>
        <p:blipFill>
          <a:blip r:embed="rId2" cstate="print"/>
          <a:srcRect/>
          <a:stretch>
            <a:fillRect/>
          </a:stretch>
        </p:blipFill>
        <p:spPr bwMode="auto">
          <a:xfrm>
            <a:off x="6230938" y="1700213"/>
            <a:ext cx="2913062"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fontAlgn="auto">
              <a:spcAft>
                <a:spcPts val="0"/>
              </a:spcAft>
              <a:defRPr/>
            </a:pPr>
            <a:r>
              <a:rPr lang="en-IE" dirty="0" smtClean="0"/>
              <a:t>Critical Success Factor 1</a:t>
            </a:r>
          </a:p>
        </p:txBody>
      </p:sp>
      <p:sp>
        <p:nvSpPr>
          <p:cNvPr id="17411" name="Content Placeholder 2"/>
          <p:cNvSpPr>
            <a:spLocks noGrp="1"/>
          </p:cNvSpPr>
          <p:nvPr>
            <p:ph sz="quarter" idx="1"/>
          </p:nvPr>
        </p:nvSpPr>
        <p:spPr>
          <a:xfrm>
            <a:off x="468313" y="1412875"/>
            <a:ext cx="7467600" cy="4873625"/>
          </a:xfrm>
        </p:spPr>
        <p:txBody>
          <a:bodyPr/>
          <a:lstStyle/>
          <a:p>
            <a:pPr>
              <a:buClr>
                <a:srgbClr val="0BD0D9"/>
              </a:buClr>
              <a:buSzPct val="95000"/>
              <a:buFont typeface="Arial" charset="0"/>
              <a:buNone/>
            </a:pPr>
            <a:endParaRPr lang="en-IE" sz="2800" u="sng" smtClean="0"/>
          </a:p>
          <a:p>
            <a:pPr>
              <a:buFont typeface="Arial" charset="0"/>
              <a:buNone/>
            </a:pPr>
            <a:endParaRPr lang="en-IE" sz="2800" b="1" i="1" smtClean="0"/>
          </a:p>
          <a:p>
            <a:pPr>
              <a:buFont typeface="Arial" charset="0"/>
              <a:buNone/>
            </a:pPr>
            <a:r>
              <a:rPr lang="en-IE" sz="2800" b="1" i="1" smtClean="0"/>
              <a:t>    </a:t>
            </a:r>
            <a:r>
              <a:rPr lang="en-GB" sz="3200" b="1" i="1" smtClean="0"/>
              <a:t>Provision of developmental care in residential child and youth care practice requires reciprocal relationships which are needs-led, not regulation-led</a:t>
            </a:r>
            <a:endParaRPr lang="en-IE" sz="3200" u="sng"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IE" smtClean="0"/>
              <a:t>Critical Success Factor 2</a:t>
            </a:r>
          </a:p>
        </p:txBody>
      </p:sp>
      <p:sp>
        <p:nvSpPr>
          <p:cNvPr id="18435" name="Content Placeholder 2"/>
          <p:cNvSpPr>
            <a:spLocks noGrp="1"/>
          </p:cNvSpPr>
          <p:nvPr>
            <p:ph sz="quarter" idx="1"/>
          </p:nvPr>
        </p:nvSpPr>
        <p:spPr>
          <a:xfrm>
            <a:off x="457200" y="1600200"/>
            <a:ext cx="7786688" cy="5257800"/>
          </a:xfrm>
        </p:spPr>
        <p:txBody>
          <a:bodyPr/>
          <a:lstStyle/>
          <a:p>
            <a:pPr>
              <a:buFont typeface="Arial" charset="0"/>
              <a:buNone/>
            </a:pPr>
            <a:endParaRPr lang="en-IE" b="1" i="1" smtClean="0"/>
          </a:p>
          <a:p>
            <a:pPr>
              <a:buFont typeface="Arial" charset="0"/>
              <a:buNone/>
            </a:pPr>
            <a:r>
              <a:rPr lang="en-IE" sz="3200" b="1" i="1" smtClean="0"/>
              <a:t>    </a:t>
            </a:r>
            <a:r>
              <a:rPr lang="en-GB" sz="3200" b="1" i="1" smtClean="0"/>
              <a:t>The senior manager  (director of service) tasked with responsibility for the workforce in the residential youth care sector must have authority and proven domain expertise</a:t>
            </a:r>
            <a:endParaRPr lang="en-IE" sz="3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fontAlgn="auto">
              <a:spcAft>
                <a:spcPts val="0"/>
              </a:spcAft>
              <a:defRPr/>
            </a:pPr>
            <a:r>
              <a:rPr lang="en-IE" smtClean="0"/>
              <a:t>Critical Success Factor 3</a:t>
            </a:r>
          </a:p>
        </p:txBody>
      </p:sp>
      <p:sp>
        <p:nvSpPr>
          <p:cNvPr id="19459" name="Content Placeholder 2"/>
          <p:cNvSpPr>
            <a:spLocks noGrp="1"/>
          </p:cNvSpPr>
          <p:nvPr>
            <p:ph sz="quarter" idx="1"/>
          </p:nvPr>
        </p:nvSpPr>
        <p:spPr>
          <a:xfrm>
            <a:off x="457200" y="1600200"/>
            <a:ext cx="7467600" cy="4873625"/>
          </a:xfrm>
        </p:spPr>
        <p:txBody>
          <a:bodyPr/>
          <a:lstStyle/>
          <a:p>
            <a:pPr>
              <a:buFont typeface="Arial" charset="0"/>
              <a:buNone/>
            </a:pPr>
            <a:endParaRPr lang="en-IE" b="1" i="1" smtClean="0"/>
          </a:p>
          <a:p>
            <a:pPr>
              <a:buFont typeface="Arial" charset="0"/>
              <a:buNone/>
            </a:pPr>
            <a:r>
              <a:rPr lang="en-IE" b="1" i="1" smtClean="0"/>
              <a:t>    </a:t>
            </a:r>
            <a:r>
              <a:rPr lang="en-GB" sz="3200" b="1" i="1" smtClean="0"/>
              <a:t>It is necessary to have accountable leadership with authority and developmental care expertise which is committed to a shared vision about the purpose of residential CYC and the provision of developmental care</a:t>
            </a:r>
            <a:endParaRPr lang="en-IE" sz="3200" u="sng" smtClean="0"/>
          </a:p>
          <a:p>
            <a:pPr>
              <a:buFont typeface="Arial" charset="0"/>
              <a:buNone/>
            </a:pPr>
            <a:endParaRPr lang="en-IE" sz="32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IE" smtClean="0"/>
              <a:t>Critical Success Factor 4</a:t>
            </a:r>
          </a:p>
        </p:txBody>
      </p:sp>
      <p:sp>
        <p:nvSpPr>
          <p:cNvPr id="20483" name="Content Placeholder 2"/>
          <p:cNvSpPr>
            <a:spLocks noGrp="1"/>
          </p:cNvSpPr>
          <p:nvPr>
            <p:ph sz="quarter" idx="1"/>
          </p:nvPr>
        </p:nvSpPr>
        <p:spPr>
          <a:xfrm>
            <a:off x="457200" y="1600200"/>
            <a:ext cx="7467600" cy="4873625"/>
          </a:xfrm>
        </p:spPr>
        <p:txBody>
          <a:bodyPr/>
          <a:lstStyle/>
          <a:p>
            <a:pPr>
              <a:buFont typeface="Arial" charset="0"/>
              <a:buNone/>
            </a:pPr>
            <a:r>
              <a:rPr lang="en-GB" b="1" i="1" smtClean="0"/>
              <a:t>    </a:t>
            </a:r>
          </a:p>
          <a:p>
            <a:pPr>
              <a:buFont typeface="Arial" charset="0"/>
              <a:buNone/>
            </a:pPr>
            <a:r>
              <a:rPr lang="en-GB" b="1" i="1" smtClean="0"/>
              <a:t>   </a:t>
            </a:r>
            <a:r>
              <a:rPr lang="en-GB" sz="3200" b="1" i="1" smtClean="0"/>
              <a:t>Strategic planning and service development in residential youth care need to be practice-led, guided by a shared vision of developmental care and ongoing evaluation</a:t>
            </a:r>
            <a:endParaRPr lang="en-IE" sz="3200" smtClean="0"/>
          </a:p>
          <a:p>
            <a:endParaRPr lang="en-IE"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IE" smtClean="0"/>
              <a:t>Critical Success Factor 5</a:t>
            </a:r>
          </a:p>
        </p:txBody>
      </p:sp>
      <p:sp>
        <p:nvSpPr>
          <p:cNvPr id="21507" name="Content Placeholder 2"/>
          <p:cNvSpPr>
            <a:spLocks noGrp="1"/>
          </p:cNvSpPr>
          <p:nvPr>
            <p:ph sz="quarter" idx="1"/>
          </p:nvPr>
        </p:nvSpPr>
        <p:spPr>
          <a:xfrm>
            <a:off x="457200" y="1600200"/>
            <a:ext cx="7467600" cy="4873625"/>
          </a:xfrm>
        </p:spPr>
        <p:txBody>
          <a:bodyPr/>
          <a:lstStyle/>
          <a:p>
            <a:pPr>
              <a:buFont typeface="Arial" charset="0"/>
              <a:buNone/>
            </a:pPr>
            <a:endParaRPr lang="en-IE" u="sng" smtClean="0"/>
          </a:p>
          <a:p>
            <a:pPr>
              <a:buFont typeface="Arial" charset="0"/>
              <a:buNone/>
            </a:pPr>
            <a:r>
              <a:rPr lang="en-GB" b="1" i="1" smtClean="0"/>
              <a:t>    </a:t>
            </a:r>
            <a:r>
              <a:rPr lang="en-GB" sz="3200" b="1" i="1" smtClean="0"/>
              <a:t>Responsibilities of a duty of care mandated by the Child Care Act (1991) must be prioritised to ensure that bureaucratic inputs do not undermine developmental care in Irish residential youth care services</a:t>
            </a:r>
            <a:endParaRPr lang="en-IE" sz="3200" u="sng"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288" y="-242888"/>
            <a:ext cx="7467600" cy="1143001"/>
          </a:xfrm>
        </p:spPr>
        <p:txBody>
          <a:bodyPr/>
          <a:lstStyle/>
          <a:p>
            <a:pPr fontAlgn="auto">
              <a:spcAft>
                <a:spcPts val="0"/>
              </a:spcAft>
              <a:defRPr/>
            </a:pPr>
            <a:r>
              <a:rPr lang="en-IE" dirty="0" smtClean="0"/>
              <a:t>Concluding Comments</a:t>
            </a:r>
          </a:p>
        </p:txBody>
      </p:sp>
      <p:sp>
        <p:nvSpPr>
          <p:cNvPr id="22531" name="Content Placeholder 2"/>
          <p:cNvSpPr>
            <a:spLocks noGrp="1"/>
          </p:cNvSpPr>
          <p:nvPr>
            <p:ph sz="quarter" idx="1"/>
          </p:nvPr>
        </p:nvSpPr>
        <p:spPr>
          <a:xfrm>
            <a:off x="0" y="1125538"/>
            <a:ext cx="6443663" cy="5445125"/>
          </a:xfrm>
        </p:spPr>
        <p:txBody>
          <a:bodyPr/>
          <a:lstStyle/>
          <a:p>
            <a:r>
              <a:rPr lang="en-IE" sz="2800" smtClean="0"/>
              <a:t>Provision of developmental care in organisational settings is possible where the design structure allows practitioners to:</a:t>
            </a:r>
          </a:p>
          <a:p>
            <a:pPr lvl="1"/>
            <a:r>
              <a:rPr lang="en-IE" sz="2400" smtClean="0"/>
              <a:t> exercise discretion</a:t>
            </a:r>
          </a:p>
          <a:p>
            <a:pPr lvl="1"/>
            <a:r>
              <a:rPr lang="en-IE" sz="2400" smtClean="0"/>
              <a:t>participate in decisions affecting their work</a:t>
            </a:r>
          </a:p>
          <a:p>
            <a:pPr lvl="1"/>
            <a:r>
              <a:rPr lang="en-IE" sz="2400" smtClean="0"/>
              <a:t>influence the pace of their work</a:t>
            </a:r>
          </a:p>
          <a:p>
            <a:endParaRPr lang="en-IE" sz="2800" smtClean="0"/>
          </a:p>
          <a:p>
            <a:r>
              <a:rPr lang="en-IE" sz="2800" smtClean="0"/>
              <a:t>The self contained task structure provides an environment suited to use of these elements of practice </a:t>
            </a:r>
          </a:p>
        </p:txBody>
      </p:sp>
      <p:pic>
        <p:nvPicPr>
          <p:cNvPr id="22532" name="Picture 4"/>
          <p:cNvPicPr>
            <a:picLocks noChangeAspect="1" noChangeArrowheads="1"/>
          </p:cNvPicPr>
          <p:nvPr/>
        </p:nvPicPr>
        <p:blipFill>
          <a:blip r:embed="rId2" cstate="print"/>
          <a:srcRect/>
          <a:stretch>
            <a:fillRect/>
          </a:stretch>
        </p:blipFill>
        <p:spPr bwMode="auto">
          <a:xfrm>
            <a:off x="6188075" y="2636838"/>
            <a:ext cx="2520950" cy="234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dirty="0" smtClean="0"/>
              <a:t>What </a:t>
            </a:r>
            <a:r>
              <a:rPr lang="en-IE" sz="3600" dirty="0" smtClean="0"/>
              <a:t>critical success factors </a:t>
            </a:r>
            <a:r>
              <a:rPr lang="en-IE" dirty="0" smtClean="0"/>
              <a:t>are necessary and sufficient for provision of developmental care for each young person in residential child and youth care?</a:t>
            </a:r>
            <a:br>
              <a:rPr lang="en-IE" dirty="0" smtClean="0"/>
            </a:br>
            <a:r>
              <a:rPr lang="en-IE" dirty="0" smtClean="0"/>
              <a:t/>
            </a:r>
            <a:br>
              <a:rPr lang="en-IE" dirty="0" smtClean="0"/>
            </a:br>
            <a:r>
              <a:rPr lang="en-IE" sz="1400" dirty="0" smtClean="0"/>
              <a:t>‘no informed conclusion about the future of residential care can be reached without some understanding and appreciation of those forces that have shaped its history’ –parker 1988: 3.</a:t>
            </a: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0"/>
            <a:ext cx="7467600" cy="1143000"/>
          </a:xfrm>
        </p:spPr>
        <p:txBody>
          <a:bodyPr/>
          <a:lstStyle/>
          <a:p>
            <a:pPr fontAlgn="auto">
              <a:spcAft>
                <a:spcPts val="0"/>
              </a:spcAft>
              <a:defRPr/>
            </a:pPr>
            <a:r>
              <a:rPr lang="en-IE" dirty="0" smtClean="0"/>
              <a:t>Historical Overview</a:t>
            </a:r>
          </a:p>
        </p:txBody>
      </p:sp>
      <p:sp>
        <p:nvSpPr>
          <p:cNvPr id="3075" name="Content Placeholder 2"/>
          <p:cNvSpPr>
            <a:spLocks noGrp="1"/>
          </p:cNvSpPr>
          <p:nvPr>
            <p:ph sz="quarter" idx="1"/>
          </p:nvPr>
        </p:nvSpPr>
        <p:spPr>
          <a:xfrm>
            <a:off x="0" y="1484313"/>
            <a:ext cx="5435600" cy="5373687"/>
          </a:xfrm>
        </p:spPr>
        <p:txBody>
          <a:bodyPr>
            <a:normAutofit fontScale="92500" lnSpcReduction="20000"/>
          </a:bodyPr>
          <a:lstStyle/>
          <a:p>
            <a:pPr marL="274320" indent="-274320" fontAlgn="auto">
              <a:spcAft>
                <a:spcPts val="0"/>
              </a:spcAft>
              <a:buFont typeface="Wingdings"/>
              <a:buChar char=""/>
              <a:defRPr/>
            </a:pPr>
            <a:r>
              <a:rPr lang="en-IE" dirty="0" smtClean="0"/>
              <a:t>Irish Poor Law </a:t>
            </a:r>
            <a:r>
              <a:rPr lang="en-IE" dirty="0" smtClean="0"/>
              <a:t>system (1838) : </a:t>
            </a:r>
            <a:r>
              <a:rPr lang="en-IE" dirty="0" smtClean="0"/>
              <a:t>Institutional Response, no outdoor relief</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Catholic Church: consolidated institutional response</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Industrial Schools Act 1868: separation of children from parents pursued relentlessly</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105,000 children committed by the courts to industrial schools between 1868 and 1969</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Harsh care regimes prevailed</a:t>
            </a:r>
          </a:p>
        </p:txBody>
      </p:sp>
      <p:pic>
        <p:nvPicPr>
          <p:cNvPr id="9220" name="Picture 2"/>
          <p:cNvPicPr>
            <a:picLocks noChangeAspect="1" noChangeArrowheads="1"/>
          </p:cNvPicPr>
          <p:nvPr/>
        </p:nvPicPr>
        <p:blipFill>
          <a:blip r:embed="rId3" cstate="print"/>
          <a:srcRect/>
          <a:stretch>
            <a:fillRect/>
          </a:stretch>
        </p:blipFill>
        <p:spPr bwMode="auto">
          <a:xfrm>
            <a:off x="5076825" y="1773238"/>
            <a:ext cx="3671888"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0"/>
            <a:ext cx="7467600" cy="1143000"/>
          </a:xfrm>
        </p:spPr>
        <p:txBody>
          <a:bodyPr/>
          <a:lstStyle/>
          <a:p>
            <a:pPr fontAlgn="auto">
              <a:spcAft>
                <a:spcPts val="0"/>
              </a:spcAft>
              <a:defRPr/>
            </a:pPr>
            <a:r>
              <a:rPr lang="en-IE" dirty="0" smtClean="0"/>
              <a:t>Social Risk Model of Care</a:t>
            </a:r>
          </a:p>
        </p:txBody>
      </p:sp>
      <p:sp>
        <p:nvSpPr>
          <p:cNvPr id="4099" name="Content Placeholder 2"/>
          <p:cNvSpPr>
            <a:spLocks noGrp="1"/>
          </p:cNvSpPr>
          <p:nvPr>
            <p:ph sz="quarter" idx="1"/>
          </p:nvPr>
        </p:nvSpPr>
        <p:spPr>
          <a:xfrm>
            <a:off x="0" y="1341438"/>
            <a:ext cx="5410200" cy="5516562"/>
          </a:xfrm>
        </p:spPr>
        <p:txBody>
          <a:bodyPr>
            <a:normAutofit lnSpcReduction="10000"/>
          </a:bodyPr>
          <a:lstStyle/>
          <a:p>
            <a:pPr marL="274320" indent="-274320" fontAlgn="auto">
              <a:spcAft>
                <a:spcPts val="0"/>
              </a:spcAft>
              <a:buFont typeface="Wingdings"/>
              <a:buChar char=""/>
              <a:defRPr/>
            </a:pPr>
            <a:r>
              <a:rPr lang="en-IE" dirty="0" smtClean="0"/>
              <a:t>Children seen as a social risk, as a threat to society</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Prioritised perspective of the system  over that of the child</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Staff encouraged not to relate with inmates</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i="1" dirty="0" smtClean="0"/>
              <a:t>Segregation</a:t>
            </a:r>
            <a:r>
              <a:rPr lang="en-IE" dirty="0" smtClean="0"/>
              <a:t> and </a:t>
            </a:r>
            <a:r>
              <a:rPr lang="en-IE" i="1" dirty="0" smtClean="0"/>
              <a:t>Control</a:t>
            </a:r>
            <a:r>
              <a:rPr lang="en-IE" dirty="0" smtClean="0"/>
              <a:t> were the aims</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Aspects of former models can outlive the model itself</a:t>
            </a:r>
          </a:p>
        </p:txBody>
      </p:sp>
      <p:pic>
        <p:nvPicPr>
          <p:cNvPr id="10244" name="Picture 2"/>
          <p:cNvPicPr>
            <a:picLocks noChangeAspect="1" noChangeArrowheads="1"/>
          </p:cNvPicPr>
          <p:nvPr/>
        </p:nvPicPr>
        <p:blipFill>
          <a:blip r:embed="rId2" cstate="print"/>
          <a:srcRect/>
          <a:stretch>
            <a:fillRect/>
          </a:stretch>
        </p:blipFill>
        <p:spPr bwMode="auto">
          <a:xfrm>
            <a:off x="5508625" y="3213100"/>
            <a:ext cx="2376488" cy="1743075"/>
          </a:xfrm>
          <a:prstGeom prst="rect">
            <a:avLst/>
          </a:prstGeom>
          <a:noFill/>
          <a:ln w="9525">
            <a:noFill/>
            <a:miter lim="800000"/>
            <a:headEnd/>
            <a:tailEnd/>
          </a:ln>
        </p:spPr>
      </p:pic>
      <p:pic>
        <p:nvPicPr>
          <p:cNvPr id="10245" name="Picture 4"/>
          <p:cNvPicPr>
            <a:picLocks noChangeAspect="1" noChangeArrowheads="1"/>
          </p:cNvPicPr>
          <p:nvPr/>
        </p:nvPicPr>
        <p:blipFill>
          <a:blip r:embed="rId3" cstate="print"/>
          <a:srcRect/>
          <a:stretch>
            <a:fillRect/>
          </a:stretch>
        </p:blipFill>
        <p:spPr bwMode="auto">
          <a:xfrm>
            <a:off x="6588125" y="4991100"/>
            <a:ext cx="2124075" cy="1866900"/>
          </a:xfrm>
          <a:prstGeom prst="rect">
            <a:avLst/>
          </a:prstGeom>
          <a:noFill/>
          <a:ln w="9525">
            <a:noFill/>
            <a:miter lim="800000"/>
            <a:headEnd/>
            <a:tailEnd/>
          </a:ln>
        </p:spPr>
      </p:pic>
      <p:pic>
        <p:nvPicPr>
          <p:cNvPr id="10246" name="Picture 3"/>
          <p:cNvPicPr>
            <a:picLocks noChangeAspect="1" noChangeArrowheads="1"/>
          </p:cNvPicPr>
          <p:nvPr/>
        </p:nvPicPr>
        <p:blipFill>
          <a:blip r:embed="rId4" cstate="print"/>
          <a:srcRect/>
          <a:stretch>
            <a:fillRect/>
          </a:stretch>
        </p:blipFill>
        <p:spPr bwMode="auto">
          <a:xfrm>
            <a:off x="7019925" y="981075"/>
            <a:ext cx="1677988"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0"/>
            <a:ext cx="7467600" cy="1143000"/>
          </a:xfrm>
        </p:spPr>
        <p:txBody>
          <a:bodyPr/>
          <a:lstStyle/>
          <a:p>
            <a:pPr fontAlgn="auto">
              <a:spcAft>
                <a:spcPts val="0"/>
              </a:spcAft>
              <a:defRPr/>
            </a:pPr>
            <a:r>
              <a:rPr lang="en-IE" dirty="0" smtClean="0"/>
              <a:t>Developmental Model of Care</a:t>
            </a:r>
          </a:p>
        </p:txBody>
      </p:sp>
      <p:sp>
        <p:nvSpPr>
          <p:cNvPr id="5123" name="Content Placeholder 2"/>
          <p:cNvSpPr>
            <a:spLocks noGrp="1"/>
          </p:cNvSpPr>
          <p:nvPr>
            <p:ph sz="quarter" idx="1"/>
          </p:nvPr>
        </p:nvSpPr>
        <p:spPr>
          <a:xfrm>
            <a:off x="0" y="1557338"/>
            <a:ext cx="5867400" cy="5300662"/>
          </a:xfrm>
        </p:spPr>
        <p:txBody>
          <a:bodyPr>
            <a:normAutofit lnSpcReduction="10000"/>
          </a:bodyPr>
          <a:lstStyle/>
          <a:p>
            <a:pPr marL="274320" indent="-274320" fontAlgn="auto">
              <a:spcAft>
                <a:spcPts val="0"/>
              </a:spcAft>
              <a:buFont typeface="Wingdings"/>
              <a:buChar char=""/>
              <a:defRPr/>
            </a:pPr>
            <a:r>
              <a:rPr lang="en-IE" sz="2800" dirty="0" smtClean="0"/>
              <a:t>Current legislation mandates the provision of developmental (needs-led) care for all children</a:t>
            </a:r>
          </a:p>
          <a:p>
            <a:pPr marL="274320" indent="-274320" fontAlgn="auto">
              <a:spcAft>
                <a:spcPts val="0"/>
              </a:spcAft>
              <a:buFont typeface="Wingdings"/>
              <a:buChar char=""/>
              <a:defRPr/>
            </a:pPr>
            <a:endParaRPr lang="en-IE" sz="2800" dirty="0" smtClean="0"/>
          </a:p>
          <a:p>
            <a:pPr marL="274320" indent="-274320" fontAlgn="auto">
              <a:spcAft>
                <a:spcPts val="0"/>
              </a:spcAft>
              <a:buFont typeface="Wingdings"/>
              <a:buChar char=""/>
              <a:defRPr/>
            </a:pPr>
            <a:r>
              <a:rPr lang="en-IE" sz="2800" dirty="0" smtClean="0"/>
              <a:t>This requires a child welfare system with a ‘</a:t>
            </a:r>
            <a:r>
              <a:rPr lang="en-IE" sz="2800" i="1" dirty="0" smtClean="0"/>
              <a:t>whole child/whole system’ </a:t>
            </a:r>
            <a:r>
              <a:rPr lang="en-IE" sz="2800" dirty="0" smtClean="0"/>
              <a:t>perspective</a:t>
            </a:r>
          </a:p>
          <a:p>
            <a:pPr marL="274320" indent="-274320" fontAlgn="auto">
              <a:spcAft>
                <a:spcPts val="0"/>
              </a:spcAft>
              <a:buFont typeface="Wingdings"/>
              <a:buChar char=""/>
              <a:defRPr/>
            </a:pPr>
            <a:endParaRPr lang="en-IE" sz="2800" dirty="0" smtClean="0"/>
          </a:p>
          <a:p>
            <a:pPr marL="274320" indent="-274320" fontAlgn="auto">
              <a:spcAft>
                <a:spcPts val="0"/>
              </a:spcAft>
              <a:buFont typeface="Wingdings"/>
              <a:buChar char=""/>
              <a:defRPr/>
            </a:pPr>
            <a:r>
              <a:rPr lang="en-IE" sz="2800" dirty="0" smtClean="0"/>
              <a:t>The challenge is to provide primary (developmental) care in secondary (bureaucratic) settings (Maier 2006)</a:t>
            </a:r>
          </a:p>
        </p:txBody>
      </p:sp>
      <p:pic>
        <p:nvPicPr>
          <p:cNvPr id="11268" name="Picture 2"/>
          <p:cNvPicPr>
            <a:picLocks noChangeAspect="1" noChangeArrowheads="1"/>
          </p:cNvPicPr>
          <p:nvPr/>
        </p:nvPicPr>
        <p:blipFill>
          <a:blip r:embed="rId2" cstate="print"/>
          <a:srcRect/>
          <a:stretch>
            <a:fillRect/>
          </a:stretch>
        </p:blipFill>
        <p:spPr bwMode="auto">
          <a:xfrm>
            <a:off x="5716588" y="1916113"/>
            <a:ext cx="30321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0"/>
            <a:ext cx="7467600" cy="1143000"/>
          </a:xfrm>
        </p:spPr>
        <p:txBody>
          <a:bodyPr/>
          <a:lstStyle/>
          <a:p>
            <a:pPr fontAlgn="auto">
              <a:spcAft>
                <a:spcPts val="0"/>
              </a:spcAft>
              <a:defRPr/>
            </a:pPr>
            <a:r>
              <a:rPr lang="en-IE" dirty="0" smtClean="0"/>
              <a:t>Needs-led Care</a:t>
            </a:r>
          </a:p>
        </p:txBody>
      </p:sp>
      <p:sp>
        <p:nvSpPr>
          <p:cNvPr id="6147" name="Content Placeholder 2"/>
          <p:cNvSpPr>
            <a:spLocks noGrp="1"/>
          </p:cNvSpPr>
          <p:nvPr>
            <p:ph sz="quarter" idx="1"/>
          </p:nvPr>
        </p:nvSpPr>
        <p:spPr>
          <a:xfrm>
            <a:off x="250825" y="1341438"/>
            <a:ext cx="7416800" cy="5662612"/>
          </a:xfrm>
        </p:spPr>
        <p:txBody>
          <a:bodyPr>
            <a:normAutofit lnSpcReduction="10000"/>
          </a:bodyPr>
          <a:lstStyle/>
          <a:p>
            <a:pPr marL="274320" indent="-274320" fontAlgn="auto">
              <a:spcAft>
                <a:spcPts val="0"/>
              </a:spcAft>
              <a:buFont typeface="Wingdings"/>
              <a:buChar char=""/>
              <a:defRPr/>
            </a:pPr>
            <a:r>
              <a:rPr lang="en-IE" dirty="0" smtClean="0"/>
              <a:t>Share a common humanity</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Individualised care</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Reciprocal relationships</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Shaped by common needs</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Love and Security</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New Experiences</a:t>
            </a:r>
          </a:p>
          <a:p>
            <a:pPr marL="274320" indent="-274320" fontAlgn="auto">
              <a:spcAft>
                <a:spcPts val="0"/>
              </a:spcAft>
              <a:buFont typeface="Wingdings"/>
              <a:buChar char=""/>
              <a:defRPr/>
            </a:pPr>
            <a:endParaRPr lang="en-IE" dirty="0" smtClean="0"/>
          </a:p>
          <a:p>
            <a:pPr marL="274320" indent="-274320" fontAlgn="auto">
              <a:spcAft>
                <a:spcPts val="0"/>
              </a:spcAft>
              <a:buFont typeface="Wingdings"/>
              <a:buChar char=""/>
              <a:defRPr/>
            </a:pPr>
            <a:r>
              <a:rPr lang="en-IE" dirty="0" smtClean="0"/>
              <a:t>Praise and Recognition (MK Pringle 1974)</a:t>
            </a:r>
          </a:p>
        </p:txBody>
      </p:sp>
      <p:pic>
        <p:nvPicPr>
          <p:cNvPr id="12292" name="Picture 2"/>
          <p:cNvPicPr>
            <a:picLocks noChangeAspect="1" noChangeArrowheads="1"/>
          </p:cNvPicPr>
          <p:nvPr/>
        </p:nvPicPr>
        <p:blipFill>
          <a:blip r:embed="rId2" cstate="print"/>
          <a:srcRect/>
          <a:stretch>
            <a:fillRect/>
          </a:stretch>
        </p:blipFill>
        <p:spPr bwMode="auto">
          <a:xfrm>
            <a:off x="4932363" y="2060575"/>
            <a:ext cx="3765550"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0"/>
            <a:ext cx="7467600" cy="1143000"/>
          </a:xfrm>
        </p:spPr>
        <p:txBody>
          <a:bodyPr/>
          <a:lstStyle/>
          <a:p>
            <a:pPr fontAlgn="auto">
              <a:spcAft>
                <a:spcPts val="0"/>
              </a:spcAft>
              <a:defRPr/>
            </a:pPr>
            <a:r>
              <a:rPr lang="en-IE" dirty="0" smtClean="0"/>
              <a:t>Bureaucratic Structure (Secondary Care Setting)</a:t>
            </a:r>
          </a:p>
        </p:txBody>
      </p:sp>
      <p:sp>
        <p:nvSpPr>
          <p:cNvPr id="13315" name="Content Placeholder 2"/>
          <p:cNvSpPr>
            <a:spLocks noGrp="1"/>
          </p:cNvSpPr>
          <p:nvPr>
            <p:ph sz="quarter" idx="1"/>
          </p:nvPr>
        </p:nvSpPr>
        <p:spPr>
          <a:xfrm>
            <a:off x="457200" y="1600200"/>
            <a:ext cx="7467600" cy="4873625"/>
          </a:xfrm>
        </p:spPr>
        <p:txBody>
          <a:bodyPr/>
          <a:lstStyle/>
          <a:p>
            <a:r>
              <a:rPr lang="en-IE" smtClean="0"/>
              <a:t>Typified by an impersonal, rational orientation aimed at efficient administration (Weber ’47)</a:t>
            </a:r>
          </a:p>
          <a:p>
            <a:endParaRPr lang="en-IE" smtClean="0"/>
          </a:p>
          <a:p>
            <a:r>
              <a:rPr lang="en-IE" smtClean="0"/>
              <a:t>Routine tasks, formalised procedures guided by rules and regulations  aimed at rigid control (Mintzberg 1988) </a:t>
            </a:r>
          </a:p>
          <a:p>
            <a:endParaRPr lang="en-IE" smtClean="0"/>
          </a:p>
          <a:p>
            <a:r>
              <a:rPr lang="en-IE" smtClean="0"/>
              <a:t>‘Organisational rigidity negates individuality’ (Maier (2006: 94).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0"/>
            <a:ext cx="7467600" cy="1143000"/>
          </a:xfrm>
        </p:spPr>
        <p:txBody>
          <a:bodyPr/>
          <a:lstStyle/>
          <a:p>
            <a:pPr fontAlgn="auto">
              <a:spcAft>
                <a:spcPts val="0"/>
              </a:spcAft>
              <a:defRPr/>
            </a:pPr>
            <a:r>
              <a:rPr lang="en-IE" dirty="0" smtClean="0"/>
              <a:t>Service Organisations</a:t>
            </a:r>
          </a:p>
        </p:txBody>
      </p:sp>
      <p:sp>
        <p:nvSpPr>
          <p:cNvPr id="14339" name="Content Placeholder 2"/>
          <p:cNvSpPr>
            <a:spLocks noGrp="1"/>
          </p:cNvSpPr>
          <p:nvPr>
            <p:ph sz="quarter" idx="1"/>
          </p:nvPr>
        </p:nvSpPr>
        <p:spPr>
          <a:xfrm>
            <a:off x="0" y="1341438"/>
            <a:ext cx="7451725" cy="5111750"/>
          </a:xfrm>
        </p:spPr>
        <p:txBody>
          <a:bodyPr/>
          <a:lstStyle/>
          <a:p>
            <a:r>
              <a:rPr lang="en-IE" smtClean="0"/>
              <a:t>Main providers of residential youth care</a:t>
            </a:r>
          </a:p>
          <a:p>
            <a:endParaRPr lang="en-IE" smtClean="0"/>
          </a:p>
          <a:p>
            <a:r>
              <a:rPr lang="en-IE" smtClean="0"/>
              <a:t>Many have bureaucratic structures as they are accountable to the public for their actions</a:t>
            </a:r>
          </a:p>
          <a:p>
            <a:endParaRPr lang="en-IE" smtClean="0"/>
          </a:p>
          <a:p>
            <a:r>
              <a:rPr lang="en-IE" smtClean="0"/>
              <a:t>They must be seen to be fair</a:t>
            </a:r>
          </a:p>
          <a:p>
            <a:endParaRPr lang="en-IE" smtClean="0"/>
          </a:p>
          <a:p>
            <a:r>
              <a:rPr lang="en-IE" smtClean="0"/>
              <a:t>This leads to proliferation of regulations  and a standardisation of tasks</a:t>
            </a:r>
          </a:p>
          <a:p>
            <a:endParaRPr lang="en-IE" smtClean="0"/>
          </a:p>
          <a:p>
            <a:r>
              <a:rPr lang="en-IE" smtClean="0"/>
              <a:t>Needs-led care is not predictable and  cannot be standardised, so needs a different structure</a:t>
            </a:r>
          </a:p>
        </p:txBody>
      </p:sp>
      <p:pic>
        <p:nvPicPr>
          <p:cNvPr id="14340" name="Picture 4"/>
          <p:cNvPicPr>
            <a:picLocks noChangeAspect="1" noChangeArrowheads="1"/>
          </p:cNvPicPr>
          <p:nvPr/>
        </p:nvPicPr>
        <p:blipFill>
          <a:blip r:embed="rId2" cstate="print"/>
          <a:srcRect/>
          <a:stretch>
            <a:fillRect/>
          </a:stretch>
        </p:blipFill>
        <p:spPr bwMode="auto">
          <a:xfrm>
            <a:off x="7164388" y="1412875"/>
            <a:ext cx="1979612" cy="327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0"/>
            <a:ext cx="7467600" cy="1143000"/>
          </a:xfrm>
        </p:spPr>
        <p:txBody>
          <a:bodyPr/>
          <a:lstStyle/>
          <a:p>
            <a:pPr fontAlgn="auto">
              <a:spcAft>
                <a:spcPts val="0"/>
              </a:spcAft>
              <a:defRPr/>
            </a:pPr>
            <a:r>
              <a:rPr lang="en-IE" dirty="0" smtClean="0"/>
              <a:t>Themes of Social Risk model</a:t>
            </a:r>
          </a:p>
        </p:txBody>
      </p:sp>
      <p:sp>
        <p:nvSpPr>
          <p:cNvPr id="9219" name="Content Placeholder 2"/>
          <p:cNvSpPr>
            <a:spLocks noGrp="1"/>
          </p:cNvSpPr>
          <p:nvPr>
            <p:ph sz="quarter" idx="1"/>
          </p:nvPr>
        </p:nvSpPr>
        <p:spPr>
          <a:xfrm>
            <a:off x="0" y="1268413"/>
            <a:ext cx="5770563" cy="5329237"/>
          </a:xfrm>
        </p:spPr>
        <p:txBody>
          <a:bodyPr>
            <a:normAutofit fontScale="92500" lnSpcReduction="20000"/>
          </a:bodyPr>
          <a:lstStyle/>
          <a:p>
            <a:pPr marL="274320" indent="-274320" fontAlgn="auto">
              <a:spcAft>
                <a:spcPts val="0"/>
              </a:spcAft>
              <a:buFont typeface="Wingdings"/>
              <a:buChar char=""/>
              <a:defRPr/>
            </a:pPr>
            <a:r>
              <a:rPr lang="en-IE" sz="2800" dirty="0" smtClean="0"/>
              <a:t>Prioritisation of compliance in frontline practice, not needs-led care as mandated in Irish legislation</a:t>
            </a:r>
          </a:p>
          <a:p>
            <a:pPr marL="274320" indent="-274320" fontAlgn="auto">
              <a:spcAft>
                <a:spcPts val="0"/>
              </a:spcAft>
              <a:buFont typeface="Arial" charset="0"/>
              <a:buNone/>
              <a:defRPr/>
            </a:pPr>
            <a:endParaRPr lang="en-IE" sz="2800" dirty="0" smtClean="0"/>
          </a:p>
          <a:p>
            <a:pPr marL="274320" indent="-274320" fontAlgn="auto">
              <a:spcAft>
                <a:spcPts val="0"/>
              </a:spcAft>
              <a:buFont typeface="Wingdings"/>
              <a:buChar char=""/>
              <a:defRPr/>
            </a:pPr>
            <a:r>
              <a:rPr lang="en-IE" sz="2800" dirty="0" smtClean="0"/>
              <a:t>Presence of a traditional view of residential CYC as being merely childminding</a:t>
            </a:r>
          </a:p>
          <a:p>
            <a:pPr marL="274320" indent="-274320" fontAlgn="auto">
              <a:spcAft>
                <a:spcPts val="0"/>
              </a:spcAft>
              <a:buFont typeface="Arial" charset="0"/>
              <a:buNone/>
              <a:defRPr/>
            </a:pPr>
            <a:endParaRPr lang="en-IE" sz="2800" dirty="0" smtClean="0"/>
          </a:p>
          <a:p>
            <a:pPr marL="274320" indent="-274320" fontAlgn="auto">
              <a:spcAft>
                <a:spcPts val="0"/>
              </a:spcAft>
              <a:buFont typeface="Wingdings"/>
              <a:buChar char=""/>
              <a:defRPr/>
            </a:pPr>
            <a:r>
              <a:rPr lang="en-IE" sz="2800" dirty="0" smtClean="0"/>
              <a:t>Strategic planning and development of frontline services were seen as the exclusive responsibilities of senior management</a:t>
            </a:r>
          </a:p>
        </p:txBody>
      </p:sp>
      <p:pic>
        <p:nvPicPr>
          <p:cNvPr id="15364" name="Picture 2"/>
          <p:cNvPicPr>
            <a:picLocks noChangeAspect="1" noChangeArrowheads="1"/>
          </p:cNvPicPr>
          <p:nvPr/>
        </p:nvPicPr>
        <p:blipFill>
          <a:blip r:embed="rId2" cstate="print"/>
          <a:srcRect/>
          <a:stretch>
            <a:fillRect/>
          </a:stretch>
        </p:blipFill>
        <p:spPr bwMode="auto">
          <a:xfrm>
            <a:off x="5724525" y="2420938"/>
            <a:ext cx="341947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760</TotalTime>
  <Words>643</Words>
  <Application>Microsoft Office PowerPoint</Application>
  <PresentationFormat>On-screen Show (4:3)</PresentationFormat>
  <Paragraphs>96</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Schoolbook</vt:lpstr>
      <vt:lpstr>Wingdings</vt:lpstr>
      <vt:lpstr>Wingdings 2</vt:lpstr>
      <vt:lpstr>Calibri</vt:lpstr>
      <vt:lpstr>Oriel</vt:lpstr>
      <vt:lpstr>Residential Care for Youth:  A Positive Choice?</vt:lpstr>
      <vt:lpstr>What critical success factors are necessary and sufficient for provision of developmental care for each young person in residential child and youth care?  ‘no informed conclusion about the future of residential care can be reached without some understanding and appreciation of those forces that have shaped its history’ –parker 1988: 3.</vt:lpstr>
      <vt:lpstr>Historical Overview</vt:lpstr>
      <vt:lpstr>Social Risk Model of Care</vt:lpstr>
      <vt:lpstr>Developmental Model of Care</vt:lpstr>
      <vt:lpstr>Needs-led Care</vt:lpstr>
      <vt:lpstr>Bureaucratic Structure (Secondary Care Setting)</vt:lpstr>
      <vt:lpstr>Service Organisations</vt:lpstr>
      <vt:lpstr>Themes of Social Risk model</vt:lpstr>
      <vt:lpstr>Developmental Care Themes</vt:lpstr>
      <vt:lpstr>Critical Success Factor 1</vt:lpstr>
      <vt:lpstr>Critical Success Factor 2</vt:lpstr>
      <vt:lpstr>Critical Success Factor 3</vt:lpstr>
      <vt:lpstr>Critical Success Factor 4</vt:lpstr>
      <vt:lpstr>Critical Success Factor 5</vt:lpstr>
      <vt:lpstr>Concluding Comments</vt:lpstr>
    </vt:vector>
  </TitlesOfParts>
  <Company>Graham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Care for Youth: A Positive Choice?</dc:title>
  <dc:creator>Gay Graham</dc:creator>
  <cp:lastModifiedBy>Gay Graham</cp:lastModifiedBy>
  <cp:revision>86</cp:revision>
  <dcterms:created xsi:type="dcterms:W3CDTF">2012-03-14T12:38:42Z</dcterms:created>
  <dcterms:modified xsi:type="dcterms:W3CDTF">2012-03-17T20:14:51Z</dcterms:modified>
</cp:coreProperties>
</file>