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72" r:id="rId4"/>
    <p:sldId id="275" r:id="rId5"/>
    <p:sldId id="262" r:id="rId6"/>
    <p:sldId id="271" r:id="rId7"/>
    <p:sldId id="268" r:id="rId8"/>
    <p:sldId id="273" r:id="rId9"/>
    <p:sldId id="278" r:id="rId10"/>
    <p:sldId id="261" r:id="rId11"/>
    <p:sldId id="269" r:id="rId12"/>
    <p:sldId id="276" r:id="rId13"/>
    <p:sldId id="277" r:id="rId14"/>
    <p:sldId id="264" r:id="rId15"/>
    <p:sldId id="265"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5B579C-9A29-4FA5-901F-03224710B989}" type="datetimeFigureOut">
              <a:rPr lang="en-US" smtClean="0"/>
              <a:pPr/>
              <a:t>3/20/2012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932D97-9386-4AD3-9D67-AC2B182579B7}" type="slidenum">
              <a:rPr lang="en-US" smtClean="0"/>
              <a:pPr/>
              <a:t>‹#›</a:t>
            </a:fld>
            <a:endParaRPr lang="en-US"/>
          </a:p>
        </p:txBody>
      </p:sp>
    </p:spTree>
    <p:extLst>
      <p:ext uri="{BB962C8B-B14F-4D97-AF65-F5344CB8AC3E}">
        <p14:creationId xmlns:p14="http://schemas.microsoft.com/office/powerpoint/2010/main" xmlns="" val="359417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D97F70-0442-4FDD-AAF5-5C0B052B9710}" type="datetime1">
              <a:rPr lang="en-US" smtClean="0"/>
              <a:pPr/>
              <a:t>3/20/2012</a:t>
            </a:fld>
            <a:endParaRPr lang="en-US"/>
          </a:p>
        </p:txBody>
      </p:sp>
      <p:sp>
        <p:nvSpPr>
          <p:cNvPr id="19" name="Footer Placeholder 18"/>
          <p:cNvSpPr>
            <a:spLocks noGrp="1"/>
          </p:cNvSpPr>
          <p:nvPr>
            <p:ph type="ftr" sz="quarter" idx="11"/>
          </p:nvPr>
        </p:nvSpPr>
        <p:spPr/>
        <p:txBody>
          <a:bodyPr/>
          <a:lstStyle/>
          <a:p>
            <a:r>
              <a:rPr lang="en-US" smtClean="0"/>
              <a:t>Frank Delano                                                    Fdelano24@aol.com</a:t>
            </a:r>
            <a:endParaRPr lang="en-US"/>
          </a:p>
        </p:txBody>
      </p:sp>
      <p:sp>
        <p:nvSpPr>
          <p:cNvPr id="27" name="Slide Number Placeholder 26"/>
          <p:cNvSpPr>
            <a:spLocks noGrp="1"/>
          </p:cNvSpPr>
          <p:nvPr>
            <p:ph type="sldNum" sz="quarter" idx="12"/>
          </p:nvPr>
        </p:nvSpPr>
        <p:spPr/>
        <p:txBody>
          <a:bodyPr/>
          <a:lstStyle/>
          <a:p>
            <a:fld id="{8904AB20-F8EF-4A9E-8558-CA061A9E124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E5B3B0-BB7F-446F-A749-20B734C58E15}" type="datetime1">
              <a:rPr lang="en-US" smtClean="0"/>
              <a:pPr/>
              <a:t>3/20/2012</a:t>
            </a:fld>
            <a:endParaRPr lang="en-US"/>
          </a:p>
        </p:txBody>
      </p:sp>
      <p:sp>
        <p:nvSpPr>
          <p:cNvPr id="5" name="Footer Placeholder 4"/>
          <p:cNvSpPr>
            <a:spLocks noGrp="1"/>
          </p:cNvSpPr>
          <p:nvPr>
            <p:ph type="ftr" sz="quarter" idx="11"/>
          </p:nvPr>
        </p:nvSpPr>
        <p:spPr/>
        <p:txBody>
          <a:bodyPr/>
          <a:lstStyle/>
          <a:p>
            <a:r>
              <a:rPr lang="en-US" smtClean="0"/>
              <a:t>Frank Delano                                                    Fdelano24@aol.com</a:t>
            </a:r>
            <a:endParaRPr lang="en-US"/>
          </a:p>
        </p:txBody>
      </p:sp>
      <p:sp>
        <p:nvSpPr>
          <p:cNvPr id="6" name="Slide Number Placeholder 5"/>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891559-B6EF-4D1D-81BB-85B03794F856}" type="datetime1">
              <a:rPr lang="en-US" smtClean="0"/>
              <a:pPr/>
              <a:t>3/20/2012</a:t>
            </a:fld>
            <a:endParaRPr lang="en-US"/>
          </a:p>
        </p:txBody>
      </p:sp>
      <p:sp>
        <p:nvSpPr>
          <p:cNvPr id="5" name="Footer Placeholder 4"/>
          <p:cNvSpPr>
            <a:spLocks noGrp="1"/>
          </p:cNvSpPr>
          <p:nvPr>
            <p:ph type="ftr" sz="quarter" idx="11"/>
          </p:nvPr>
        </p:nvSpPr>
        <p:spPr/>
        <p:txBody>
          <a:bodyPr/>
          <a:lstStyle/>
          <a:p>
            <a:r>
              <a:rPr lang="en-US" smtClean="0"/>
              <a:t>Frank Delano                                                    Fdelano24@aol.com</a:t>
            </a:r>
            <a:endParaRPr lang="en-US"/>
          </a:p>
        </p:txBody>
      </p:sp>
      <p:sp>
        <p:nvSpPr>
          <p:cNvPr id="6" name="Slide Number Placeholder 5"/>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ECCD07-A24A-4202-9399-B99105405D95}" type="datetime1">
              <a:rPr lang="en-US" smtClean="0"/>
              <a:pPr/>
              <a:t>3/20/2012</a:t>
            </a:fld>
            <a:endParaRPr lang="en-US"/>
          </a:p>
        </p:txBody>
      </p:sp>
      <p:sp>
        <p:nvSpPr>
          <p:cNvPr id="5" name="Footer Placeholder 4"/>
          <p:cNvSpPr>
            <a:spLocks noGrp="1"/>
          </p:cNvSpPr>
          <p:nvPr>
            <p:ph type="ftr" sz="quarter" idx="11"/>
          </p:nvPr>
        </p:nvSpPr>
        <p:spPr/>
        <p:txBody>
          <a:bodyPr/>
          <a:lstStyle/>
          <a:p>
            <a:r>
              <a:rPr lang="en-US" smtClean="0"/>
              <a:t>Frank Delano                                                    Fdelano24@aol.com</a:t>
            </a:r>
            <a:endParaRPr lang="en-US"/>
          </a:p>
        </p:txBody>
      </p:sp>
      <p:sp>
        <p:nvSpPr>
          <p:cNvPr id="6" name="Slide Number Placeholder 5"/>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7542FC-76CD-432F-A1D6-D12FBF2D1252}" type="datetime1">
              <a:rPr lang="en-US" smtClean="0"/>
              <a:pPr/>
              <a:t>3/20/2012</a:t>
            </a:fld>
            <a:endParaRPr lang="en-US"/>
          </a:p>
        </p:txBody>
      </p:sp>
      <p:sp>
        <p:nvSpPr>
          <p:cNvPr id="5" name="Footer Placeholder 4"/>
          <p:cNvSpPr>
            <a:spLocks noGrp="1"/>
          </p:cNvSpPr>
          <p:nvPr>
            <p:ph type="ftr" sz="quarter" idx="11"/>
          </p:nvPr>
        </p:nvSpPr>
        <p:spPr/>
        <p:txBody>
          <a:bodyPr/>
          <a:lstStyle/>
          <a:p>
            <a:r>
              <a:rPr lang="en-US" smtClean="0"/>
              <a:t>Frank Delano                                                    Fdelano24@aol.com</a:t>
            </a:r>
            <a:endParaRPr lang="en-US"/>
          </a:p>
        </p:txBody>
      </p:sp>
      <p:sp>
        <p:nvSpPr>
          <p:cNvPr id="6" name="Slide Number Placeholder 5"/>
          <p:cNvSpPr>
            <a:spLocks noGrp="1"/>
          </p:cNvSpPr>
          <p:nvPr>
            <p:ph type="sldNum" sz="quarter" idx="12"/>
          </p:nvPr>
        </p:nvSpPr>
        <p:spPr/>
        <p:txBody>
          <a:bodyPr/>
          <a:lstStyle/>
          <a:p>
            <a:fld id="{8904AB20-F8EF-4A9E-8558-CA061A9E124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7DCBF5-4C1C-4AF4-AEAA-BBEBD9B9DD75}" type="datetime1">
              <a:rPr lang="en-US" smtClean="0"/>
              <a:pPr/>
              <a:t>3/20/2012</a:t>
            </a:fld>
            <a:endParaRPr lang="en-US"/>
          </a:p>
        </p:txBody>
      </p:sp>
      <p:sp>
        <p:nvSpPr>
          <p:cNvPr id="6" name="Footer Placeholder 5"/>
          <p:cNvSpPr>
            <a:spLocks noGrp="1"/>
          </p:cNvSpPr>
          <p:nvPr>
            <p:ph type="ftr" sz="quarter" idx="11"/>
          </p:nvPr>
        </p:nvSpPr>
        <p:spPr/>
        <p:txBody>
          <a:bodyPr/>
          <a:lstStyle/>
          <a:p>
            <a:r>
              <a:rPr lang="en-US" smtClean="0"/>
              <a:t>Frank Delano                                                    Fdelano24@aol.com</a:t>
            </a:r>
            <a:endParaRPr lang="en-US"/>
          </a:p>
        </p:txBody>
      </p:sp>
      <p:sp>
        <p:nvSpPr>
          <p:cNvPr id="7" name="Slide Number Placeholder 6"/>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D9809F-82A1-4B05-A6C6-AF0D3B9682AA}" type="datetime1">
              <a:rPr lang="en-US" smtClean="0"/>
              <a:pPr/>
              <a:t>3/20/2012</a:t>
            </a:fld>
            <a:endParaRPr lang="en-US"/>
          </a:p>
        </p:txBody>
      </p:sp>
      <p:sp>
        <p:nvSpPr>
          <p:cNvPr id="8" name="Footer Placeholder 7"/>
          <p:cNvSpPr>
            <a:spLocks noGrp="1"/>
          </p:cNvSpPr>
          <p:nvPr>
            <p:ph type="ftr" sz="quarter" idx="11"/>
          </p:nvPr>
        </p:nvSpPr>
        <p:spPr/>
        <p:txBody>
          <a:bodyPr/>
          <a:lstStyle/>
          <a:p>
            <a:r>
              <a:rPr lang="en-US" smtClean="0"/>
              <a:t>Frank Delano                                                    Fdelano24@aol.com</a:t>
            </a:r>
            <a:endParaRPr lang="en-US"/>
          </a:p>
        </p:txBody>
      </p:sp>
      <p:sp>
        <p:nvSpPr>
          <p:cNvPr id="9" name="Slide Number Placeholder 8"/>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FAE3F5-873E-4F01-B1DF-E13FD63C166E}" type="datetime1">
              <a:rPr lang="en-US" smtClean="0"/>
              <a:pPr/>
              <a:t>3/20/2012</a:t>
            </a:fld>
            <a:endParaRPr lang="en-US"/>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1C04D-8BEB-46F6-AB02-93ADED608D84}" type="datetime1">
              <a:rPr lang="en-US" smtClean="0"/>
              <a:pPr/>
              <a:t>3/20/2012</a:t>
            </a:fld>
            <a:endParaRPr lang="en-US"/>
          </a:p>
        </p:txBody>
      </p:sp>
      <p:sp>
        <p:nvSpPr>
          <p:cNvPr id="3" name="Footer Placeholder 2"/>
          <p:cNvSpPr>
            <a:spLocks noGrp="1"/>
          </p:cNvSpPr>
          <p:nvPr>
            <p:ph type="ftr" sz="quarter" idx="11"/>
          </p:nvPr>
        </p:nvSpPr>
        <p:spPr/>
        <p:txBody>
          <a:bodyPr/>
          <a:lstStyle/>
          <a:p>
            <a:r>
              <a:rPr lang="en-US" smtClean="0"/>
              <a:t>Frank Delano                                                    Fdelano24@aol.com</a:t>
            </a:r>
            <a:endParaRPr lang="en-US"/>
          </a:p>
        </p:txBody>
      </p:sp>
      <p:sp>
        <p:nvSpPr>
          <p:cNvPr id="4" name="Slide Number Placeholder 3"/>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4B1983-A0F3-4EBD-93A5-0B1891881487}" type="datetime1">
              <a:rPr lang="en-US" smtClean="0"/>
              <a:pPr/>
              <a:t>3/20/2012</a:t>
            </a:fld>
            <a:endParaRPr lang="en-US"/>
          </a:p>
        </p:txBody>
      </p:sp>
      <p:sp>
        <p:nvSpPr>
          <p:cNvPr id="6" name="Footer Placeholder 5"/>
          <p:cNvSpPr>
            <a:spLocks noGrp="1"/>
          </p:cNvSpPr>
          <p:nvPr>
            <p:ph type="ftr" sz="quarter" idx="11"/>
          </p:nvPr>
        </p:nvSpPr>
        <p:spPr/>
        <p:txBody>
          <a:bodyPr/>
          <a:lstStyle/>
          <a:p>
            <a:r>
              <a:rPr lang="en-US" smtClean="0"/>
              <a:t>Frank Delano                                                    Fdelano24@aol.com</a:t>
            </a:r>
            <a:endParaRPr lang="en-US"/>
          </a:p>
        </p:txBody>
      </p:sp>
      <p:sp>
        <p:nvSpPr>
          <p:cNvPr id="7" name="Slide Number Placeholder 6"/>
          <p:cNvSpPr>
            <a:spLocks noGrp="1"/>
          </p:cNvSpPr>
          <p:nvPr>
            <p:ph type="sldNum" sz="quarter" idx="12"/>
          </p:nvPr>
        </p:nvSpPr>
        <p:spPr/>
        <p:txBody>
          <a:bodyPr/>
          <a:lstStyle/>
          <a:p>
            <a:fld id="{8904AB20-F8EF-4A9E-8558-CA061A9E12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AA15BA-A6A4-4D22-AAB3-968BD3C754FA}" type="datetime1">
              <a:rPr lang="en-US" smtClean="0"/>
              <a:pPr/>
              <a:t>3/20/2012</a:t>
            </a:fld>
            <a:endParaRPr lang="en-US"/>
          </a:p>
        </p:txBody>
      </p:sp>
      <p:sp>
        <p:nvSpPr>
          <p:cNvPr id="6" name="Footer Placeholder 5"/>
          <p:cNvSpPr>
            <a:spLocks noGrp="1"/>
          </p:cNvSpPr>
          <p:nvPr>
            <p:ph type="ftr" sz="quarter" idx="11"/>
          </p:nvPr>
        </p:nvSpPr>
        <p:spPr/>
        <p:txBody>
          <a:bodyPr/>
          <a:lstStyle/>
          <a:p>
            <a:r>
              <a:rPr lang="en-US" smtClean="0"/>
              <a:t>Frank Delano                                                    Fdelano24@aol.com</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904AB20-F8EF-4A9E-8558-CA061A9E124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315013-7885-44A9-B9FD-F9216791378D}" type="datetime1">
              <a:rPr lang="en-US" smtClean="0"/>
              <a:pPr/>
              <a:t>3/20/2012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Frank Delano                                                    Fdelano24@aol.com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04AB20-F8EF-4A9E-8558-CA061A9E124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fdelano24@ao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4800" b="1" i="1" dirty="0" smtClean="0"/>
              <a:t>Tips </a:t>
            </a:r>
            <a:r>
              <a:rPr lang="en-US" sz="4800" b="1" i="1" dirty="0"/>
              <a:t>for Owning Your Own Supervision in Child and Youth Care </a:t>
            </a:r>
            <a:endParaRPr lang="en-US" sz="4800" b="1" i="1" dirty="0" smtClean="0"/>
          </a:p>
          <a:p>
            <a:pPr marL="0" indent="0" algn="ctr">
              <a:buNone/>
            </a:pPr>
            <a:endParaRPr lang="en-US" sz="4800" b="1" i="1" dirty="0"/>
          </a:p>
          <a:p>
            <a:pPr marL="0" indent="0" algn="ctr">
              <a:buNone/>
            </a:pPr>
            <a:r>
              <a:rPr lang="en-US" sz="2800" b="1" i="1" smtClean="0"/>
              <a:t>By: Frank </a:t>
            </a:r>
            <a:r>
              <a:rPr lang="en-US" sz="2800" b="1" i="1" dirty="0" smtClean="0"/>
              <a:t>Delano</a:t>
            </a:r>
            <a:endParaRPr lang="en-US" sz="2800" b="1" dirty="0"/>
          </a:p>
          <a:p>
            <a:pPr marL="0" indent="0">
              <a:buNone/>
            </a:pPr>
            <a:r>
              <a:rPr lang="en-US" dirty="0"/>
              <a:t>  </a:t>
            </a:r>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1</a:t>
            </a:fld>
            <a:endParaRPr lang="en-US"/>
          </a:p>
        </p:txBody>
      </p:sp>
    </p:spTree>
    <p:extLst>
      <p:ext uri="{BB962C8B-B14F-4D97-AF65-F5344CB8AC3E}">
        <p14:creationId xmlns:p14="http://schemas.microsoft.com/office/powerpoint/2010/main" xmlns="" val="291750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228600" y="1676400"/>
            <a:ext cx="8382000" cy="5181600"/>
          </a:xfrm>
        </p:spPr>
        <p:txBody>
          <a:bodyPr/>
          <a:lstStyle/>
          <a:p>
            <a:pPr eaLnBrk="1" hangingPunct="1">
              <a:buFontTx/>
              <a:buNone/>
            </a:pPr>
            <a:r>
              <a:rPr lang="en-US" dirty="0" smtClean="0"/>
              <a:t>  </a:t>
            </a:r>
            <a:r>
              <a:rPr lang="en-US" sz="2400" dirty="0" smtClean="0"/>
              <a:t>A proactive intervention to intercept and redirect behavior that may require change</a:t>
            </a:r>
          </a:p>
          <a:p>
            <a:pPr algn="ctr" eaLnBrk="1" hangingPunct="1">
              <a:buFontTx/>
              <a:buNone/>
            </a:pPr>
            <a:endParaRPr lang="en-US" sz="2400" dirty="0" smtClean="0"/>
          </a:p>
          <a:p>
            <a:pPr algn="ctr" eaLnBrk="1" hangingPunct="1">
              <a:buFontTx/>
              <a:buNone/>
            </a:pPr>
            <a:r>
              <a:rPr lang="en-US" sz="2400" dirty="0" smtClean="0"/>
              <a:t>and</a:t>
            </a:r>
          </a:p>
          <a:p>
            <a:pPr eaLnBrk="1" hangingPunct="1">
              <a:buFontTx/>
              <a:buNone/>
            </a:pPr>
            <a:r>
              <a:rPr lang="en-US" sz="2400" dirty="0" smtClean="0"/>
              <a:t>  To create a forum to better understand and guide the judgment/practice of both parties in order to ultimately improve quality and culturally competent service.</a:t>
            </a:r>
          </a:p>
          <a:p>
            <a:pPr eaLnBrk="1" hangingPunct="1">
              <a:buFontTx/>
              <a:buNone/>
            </a:pPr>
            <a:endParaRPr lang="en-US" b="1" dirty="0" smtClean="0"/>
          </a:p>
          <a:p>
            <a:pPr eaLnBrk="1" hangingPunct="1">
              <a:buFontTx/>
              <a:buNone/>
            </a:pPr>
            <a:r>
              <a:rPr lang="en-US" b="1" dirty="0" smtClean="0"/>
              <a:t>***Start every confrontation with “Help me understand….”</a:t>
            </a:r>
          </a:p>
        </p:txBody>
      </p:sp>
      <p:sp>
        <p:nvSpPr>
          <p:cNvPr id="23555"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Frank Delano                                                    Fdelano24@aol.com</a:t>
            </a:r>
          </a:p>
        </p:txBody>
      </p:sp>
      <p:sp>
        <p:nvSpPr>
          <p:cNvPr id="23556"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48D61A9-3CDA-4153-8C56-30757B087A6B}" type="slidenum">
              <a:rPr lang="en-US" smtClean="0"/>
              <a:pPr fontAlgn="base">
                <a:spcBef>
                  <a:spcPct val="0"/>
                </a:spcBef>
                <a:spcAft>
                  <a:spcPct val="0"/>
                </a:spcAft>
                <a:defRPr/>
              </a:pPr>
              <a:t>10</a:t>
            </a:fld>
            <a:endParaRPr lang="en-US" smtClean="0"/>
          </a:p>
        </p:txBody>
      </p:sp>
      <p:sp>
        <p:nvSpPr>
          <p:cNvPr id="24578" name="Rectangle 2"/>
          <p:cNvSpPr>
            <a:spLocks noGrp="1" noChangeArrowheads="1"/>
          </p:cNvSpPr>
          <p:nvPr>
            <p:ph type="title"/>
          </p:nvPr>
        </p:nvSpPr>
        <p:spPr>
          <a:xfrm>
            <a:off x="533400" y="533400"/>
            <a:ext cx="8153400" cy="1447800"/>
          </a:xfrm>
        </p:spPr>
        <p:txBody>
          <a:bodyPr>
            <a:normAutofit fontScale="90000"/>
          </a:bodyPr>
          <a:lstStyle/>
          <a:p>
            <a:pPr algn="ctr" eaLnBrk="1" fontAlgn="auto" hangingPunct="1">
              <a:spcAft>
                <a:spcPts val="0"/>
              </a:spcAft>
              <a:defRPr/>
            </a:pPr>
            <a:r>
              <a:rPr lang="en-US" sz="4800" b="1" dirty="0"/>
              <a:t>Confrontation</a:t>
            </a:r>
            <a:br>
              <a:rPr lang="en-US" sz="4800" b="1" dirty="0"/>
            </a:br>
            <a:r>
              <a:rPr lang="en-US" sz="1800" b="1" dirty="0"/>
              <a:t>(F. Delano and J. Shah)</a:t>
            </a:r>
            <a:r>
              <a:rPr lang="en-US" sz="4000" dirty="0">
                <a:solidFill>
                  <a:srgbClr val="FF3300"/>
                </a:solidFill>
              </a:rPr>
              <a:t/>
            </a:r>
            <a:br>
              <a:rPr lang="en-US" sz="4000" dirty="0">
                <a:solidFill>
                  <a:srgbClr val="FF3300"/>
                </a:solidFill>
              </a:rPr>
            </a:br>
            <a:endParaRPr lang="en-US" sz="4000" dirty="0">
              <a:solidFill>
                <a:srgbClr val="FF3300"/>
              </a:solidFill>
            </a:endParaRPr>
          </a:p>
        </p:txBody>
      </p:sp>
    </p:spTree>
    <p:extLst>
      <p:ext uri="{BB962C8B-B14F-4D97-AF65-F5344CB8AC3E}">
        <p14:creationId xmlns:p14="http://schemas.microsoft.com/office/powerpoint/2010/main" xmlns="" val="1140210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t>The Two “Magic Questions”</a:t>
            </a:r>
            <a:endParaRPr lang="en-US" b="1" dirty="0"/>
          </a:p>
        </p:txBody>
      </p:sp>
      <p:sp>
        <p:nvSpPr>
          <p:cNvPr id="3" name="Content Placeholder 2"/>
          <p:cNvSpPr>
            <a:spLocks noGrp="1"/>
          </p:cNvSpPr>
          <p:nvPr>
            <p:ph idx="1"/>
          </p:nvPr>
        </p:nvSpPr>
        <p:spPr>
          <a:xfrm>
            <a:off x="457200" y="2286000"/>
            <a:ext cx="8229600" cy="4038600"/>
          </a:xfrm>
        </p:spPr>
        <p:txBody>
          <a:bodyPr>
            <a:normAutofit/>
          </a:bodyPr>
          <a:lstStyle/>
          <a:p>
            <a:r>
              <a:rPr lang="en-US" sz="3600" dirty="0" smtClean="0"/>
              <a:t>What information do I have that they don’t that will help them see it my way?</a:t>
            </a:r>
          </a:p>
          <a:p>
            <a:endParaRPr lang="en-US" sz="3600" dirty="0"/>
          </a:p>
          <a:p>
            <a:r>
              <a:rPr lang="en-US" sz="3600" dirty="0" smtClean="0"/>
              <a:t>What information do they have that I don’t that will help them see it my way?</a:t>
            </a:r>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11</a:t>
            </a:fld>
            <a:endParaRPr lang="en-US"/>
          </a:p>
        </p:txBody>
      </p:sp>
    </p:spTree>
    <p:extLst>
      <p:ext uri="{BB962C8B-B14F-4D97-AF65-F5344CB8AC3E}">
        <p14:creationId xmlns:p14="http://schemas.microsoft.com/office/powerpoint/2010/main" xmlns="" val="1805715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t>1/3, 1/3, 1/3 Agenda Model</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1/3 of the agenda is the responsibility of the supervisee to prepare</a:t>
            </a:r>
          </a:p>
          <a:p>
            <a:endParaRPr lang="en-US" dirty="0"/>
          </a:p>
          <a:p>
            <a:r>
              <a:rPr lang="en-US" dirty="0" smtClean="0"/>
              <a:t>1/3 of the agenda is the responsibility of the supervisor to prepare</a:t>
            </a:r>
          </a:p>
          <a:p>
            <a:endParaRPr lang="en-US" dirty="0"/>
          </a:p>
          <a:p>
            <a:r>
              <a:rPr lang="en-US" dirty="0" smtClean="0"/>
              <a:t>Respecting the inherent hierarchy in the relationship the supervisor retains discretion for the final 1/3</a:t>
            </a:r>
          </a:p>
          <a:p>
            <a:endParaRPr lang="en-US" dirty="0"/>
          </a:p>
          <a:p>
            <a:r>
              <a:rPr lang="en-US" dirty="0" smtClean="0"/>
              <a:t>**Supervisee should hand in agenda one day In advance and consistently look to drive the final 1/3 of the agenda</a:t>
            </a:r>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12</a:t>
            </a:fld>
            <a:endParaRPr lang="en-US"/>
          </a:p>
        </p:txBody>
      </p:sp>
    </p:spTree>
    <p:extLst>
      <p:ext uri="{BB962C8B-B14F-4D97-AF65-F5344CB8AC3E}">
        <p14:creationId xmlns:p14="http://schemas.microsoft.com/office/powerpoint/2010/main" xmlns="" val="3138068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b="1" dirty="0" smtClean="0"/>
              <a:t>Sample 1/3 CYC Worker Agenda</a:t>
            </a:r>
            <a:endParaRPr lang="en-US" b="1" dirty="0"/>
          </a:p>
        </p:txBody>
      </p:sp>
      <p:sp>
        <p:nvSpPr>
          <p:cNvPr id="3" name="Content Placeholder 2"/>
          <p:cNvSpPr>
            <a:spLocks noGrp="1"/>
          </p:cNvSpPr>
          <p:nvPr>
            <p:ph idx="1"/>
          </p:nvPr>
        </p:nvSpPr>
        <p:spPr>
          <a:xfrm>
            <a:off x="457200" y="1676400"/>
            <a:ext cx="8229600" cy="4648200"/>
          </a:xfrm>
        </p:spPr>
        <p:txBody>
          <a:bodyPr>
            <a:normAutofit fontScale="92500"/>
          </a:bodyPr>
          <a:lstStyle/>
          <a:p>
            <a:r>
              <a:rPr lang="en-US" dirty="0" smtClean="0"/>
              <a:t>My vacation request for August</a:t>
            </a:r>
          </a:p>
          <a:p>
            <a:r>
              <a:rPr lang="en-US" dirty="0" smtClean="0"/>
              <a:t>Can I attend the training on better understanding trauma next week?</a:t>
            </a:r>
          </a:p>
          <a:p>
            <a:r>
              <a:rPr lang="en-US" dirty="0"/>
              <a:t>Johnny and his mother’s visit on </a:t>
            </a:r>
            <a:r>
              <a:rPr lang="en-US" dirty="0" smtClean="0"/>
              <a:t>Sunday…what to look for</a:t>
            </a:r>
          </a:p>
          <a:p>
            <a:r>
              <a:rPr lang="en-US" dirty="0" smtClean="0"/>
              <a:t>Observations when I covered the overnight shift last week</a:t>
            </a:r>
          </a:p>
          <a:p>
            <a:r>
              <a:rPr lang="en-US" dirty="0" smtClean="0"/>
              <a:t>My frustrations with Derrick and how he behaves toward me</a:t>
            </a:r>
          </a:p>
          <a:p>
            <a:r>
              <a:rPr lang="en-US" dirty="0" smtClean="0"/>
              <a:t>Better understanding of the reason for the new policy on recreation trips</a:t>
            </a:r>
          </a:p>
          <a:p>
            <a:r>
              <a:rPr lang="en-US" dirty="0" smtClean="0"/>
              <a:t>My participation in the evening activities restructuring…ideas to give me more impact</a:t>
            </a:r>
          </a:p>
          <a:p>
            <a:endParaRPr lang="en-US" dirty="0" smtClean="0"/>
          </a:p>
          <a:p>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13</a:t>
            </a:fld>
            <a:endParaRPr lang="en-US"/>
          </a:p>
        </p:txBody>
      </p:sp>
    </p:spTree>
    <p:extLst>
      <p:ext uri="{BB962C8B-B14F-4D97-AF65-F5344CB8AC3E}">
        <p14:creationId xmlns:p14="http://schemas.microsoft.com/office/powerpoint/2010/main" xmlns="" val="635131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Frank Delano                                                    Fdelano24@aol.com</a:t>
            </a:r>
            <a:endParaRPr lang="en-US"/>
          </a:p>
        </p:txBody>
      </p:sp>
      <p:sp>
        <p:nvSpPr>
          <p:cNvPr id="21507" name="Rectangle 2"/>
          <p:cNvSpPr>
            <a:spLocks noGrp="1" noChangeArrowheads="1"/>
          </p:cNvSpPr>
          <p:nvPr>
            <p:ph type="title"/>
          </p:nvPr>
        </p:nvSpPr>
        <p:spPr>
          <a:xfrm>
            <a:off x="457200" y="704850"/>
            <a:ext cx="8229600" cy="590550"/>
          </a:xfrm>
        </p:spPr>
        <p:txBody>
          <a:bodyPr>
            <a:normAutofit fontScale="90000"/>
          </a:bodyPr>
          <a:lstStyle/>
          <a:p>
            <a:pPr algn="ctr" eaLnBrk="1" hangingPunct="1"/>
            <a:r>
              <a:rPr lang="en-US" sz="4000" b="1" dirty="0" smtClean="0"/>
              <a:t>OWNING YOUR OWN SUPERVISION</a:t>
            </a:r>
          </a:p>
        </p:txBody>
      </p:sp>
      <p:sp>
        <p:nvSpPr>
          <p:cNvPr id="21508" name="Rectangle 3"/>
          <p:cNvSpPr>
            <a:spLocks noGrp="1" noChangeArrowheads="1"/>
          </p:cNvSpPr>
          <p:nvPr>
            <p:ph type="body" idx="1"/>
          </p:nvPr>
        </p:nvSpPr>
        <p:spPr>
          <a:xfrm>
            <a:off x="381000" y="1905000"/>
            <a:ext cx="8305800" cy="4419600"/>
          </a:xfrm>
        </p:spPr>
        <p:txBody>
          <a:bodyPr/>
          <a:lstStyle/>
          <a:p>
            <a:pPr eaLnBrk="1" hangingPunct="1">
              <a:lnSpc>
                <a:spcPct val="90000"/>
              </a:lnSpc>
            </a:pPr>
            <a:r>
              <a:rPr lang="en-US" sz="2400" dirty="0" smtClean="0"/>
              <a:t>Ask! Ask! Ask!, and then ASK!</a:t>
            </a:r>
          </a:p>
          <a:p>
            <a:pPr eaLnBrk="1" hangingPunct="1">
              <a:lnSpc>
                <a:spcPct val="90000"/>
              </a:lnSpc>
            </a:pPr>
            <a:r>
              <a:rPr lang="en-US" sz="2400" dirty="0" smtClean="0"/>
              <a:t>View Supervision as a way to grow personally and professionally. “With the privilege of professional judgment comes the responsibility of reflective practice!”</a:t>
            </a:r>
          </a:p>
          <a:p>
            <a:pPr eaLnBrk="1" hangingPunct="1">
              <a:lnSpc>
                <a:spcPct val="90000"/>
              </a:lnSpc>
            </a:pPr>
            <a:r>
              <a:rPr lang="en-US" sz="2400" dirty="0" smtClean="0"/>
              <a:t>Seek out “supervision” anywhere you can and from anyone willing</a:t>
            </a:r>
          </a:p>
          <a:p>
            <a:pPr eaLnBrk="1" hangingPunct="1">
              <a:lnSpc>
                <a:spcPct val="90000"/>
              </a:lnSpc>
            </a:pPr>
            <a:r>
              <a:rPr lang="en-US" sz="2400" dirty="0" smtClean="0"/>
              <a:t>Remember to ask the two magic questions</a:t>
            </a:r>
          </a:p>
          <a:p>
            <a:pPr eaLnBrk="1" hangingPunct="1">
              <a:lnSpc>
                <a:spcPct val="90000"/>
              </a:lnSpc>
            </a:pPr>
            <a:r>
              <a:rPr lang="en-US" sz="2400" dirty="0" smtClean="0"/>
              <a:t>Learn and be willing to practice the art of constructive confrontation with your supervisor</a:t>
            </a:r>
          </a:p>
          <a:p>
            <a:pPr eaLnBrk="1" hangingPunct="1">
              <a:lnSpc>
                <a:spcPct val="90000"/>
              </a:lnSpc>
            </a:pPr>
            <a:r>
              <a:rPr lang="en-US" sz="2400" dirty="0" smtClean="0"/>
              <a:t>Bring an agenda to supervision (use the 1/3, 1/3, 1/3 model)</a:t>
            </a:r>
          </a:p>
          <a:p>
            <a:pPr eaLnBrk="1" hangingPunct="1">
              <a:lnSpc>
                <a:spcPct val="90000"/>
              </a:lnSpc>
            </a:pPr>
            <a:r>
              <a:rPr lang="en-US" sz="2400" dirty="0" smtClean="0"/>
              <a:t>Participate in group supervision</a:t>
            </a:r>
          </a:p>
        </p:txBody>
      </p:sp>
      <p:sp>
        <p:nvSpPr>
          <p:cNvPr id="2" name="Slide Number Placeholder 1"/>
          <p:cNvSpPr>
            <a:spLocks noGrp="1"/>
          </p:cNvSpPr>
          <p:nvPr>
            <p:ph type="sldNum" sz="quarter" idx="12"/>
          </p:nvPr>
        </p:nvSpPr>
        <p:spPr/>
        <p:txBody>
          <a:bodyPr/>
          <a:lstStyle/>
          <a:p>
            <a:fld id="{8904AB20-F8EF-4A9E-8558-CA061A9E1242}" type="slidenum">
              <a:rPr lang="en-US" smtClean="0"/>
              <a:pPr/>
              <a:t>14</a:t>
            </a:fld>
            <a:endParaRPr lang="en-US"/>
          </a:p>
        </p:txBody>
      </p:sp>
    </p:spTree>
    <p:extLst>
      <p:ext uri="{BB962C8B-B14F-4D97-AF65-F5344CB8AC3E}">
        <p14:creationId xmlns:p14="http://schemas.microsoft.com/office/powerpoint/2010/main" xmlns="" val="2658356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Frank Delano                                                    Fdelano24@aol.com</a:t>
            </a:r>
            <a:endParaRPr lang="en-US"/>
          </a:p>
        </p:txBody>
      </p:sp>
      <p:sp>
        <p:nvSpPr>
          <p:cNvPr id="22531" name="Rectangle 2"/>
          <p:cNvSpPr>
            <a:spLocks noGrp="1" noChangeArrowheads="1"/>
          </p:cNvSpPr>
          <p:nvPr>
            <p:ph type="title"/>
          </p:nvPr>
        </p:nvSpPr>
        <p:spPr>
          <a:xfrm>
            <a:off x="381000" y="704850"/>
            <a:ext cx="8305800" cy="819150"/>
          </a:xfrm>
        </p:spPr>
        <p:txBody>
          <a:bodyPr/>
          <a:lstStyle/>
          <a:p>
            <a:pPr algn="ctr" eaLnBrk="1" hangingPunct="1"/>
            <a:r>
              <a:rPr lang="en-US" sz="4000" b="1" dirty="0" smtClean="0"/>
              <a:t>OWNING YOUR OWN SUPERVISION</a:t>
            </a:r>
          </a:p>
        </p:txBody>
      </p:sp>
      <p:sp>
        <p:nvSpPr>
          <p:cNvPr id="22532" name="Rectangle 3"/>
          <p:cNvSpPr>
            <a:spLocks noGrp="1" noChangeArrowheads="1"/>
          </p:cNvSpPr>
          <p:nvPr>
            <p:ph type="body" idx="1"/>
          </p:nvPr>
        </p:nvSpPr>
        <p:spPr/>
        <p:txBody>
          <a:bodyPr>
            <a:normAutofit/>
          </a:bodyPr>
          <a:lstStyle/>
          <a:p>
            <a:pPr eaLnBrk="1" hangingPunct="1">
              <a:lnSpc>
                <a:spcPct val="80000"/>
              </a:lnSpc>
            </a:pPr>
            <a:r>
              <a:rPr lang="en-US" sz="2800" dirty="0" smtClean="0"/>
              <a:t>Politely “insist” on a timely evaluation and use your option to respond</a:t>
            </a:r>
          </a:p>
          <a:p>
            <a:pPr eaLnBrk="1" hangingPunct="1">
              <a:lnSpc>
                <a:spcPct val="80000"/>
              </a:lnSpc>
            </a:pPr>
            <a:r>
              <a:rPr lang="en-US" sz="2800" dirty="0" smtClean="0"/>
              <a:t>Politely “insist” on regular supervision sessions</a:t>
            </a:r>
          </a:p>
          <a:p>
            <a:pPr eaLnBrk="1" hangingPunct="1">
              <a:lnSpc>
                <a:spcPct val="80000"/>
              </a:lnSpc>
            </a:pPr>
            <a:r>
              <a:rPr lang="en-US" sz="2800" dirty="0" smtClean="0"/>
              <a:t>Training! Take all you can and be seen as one who will</a:t>
            </a:r>
          </a:p>
          <a:p>
            <a:pPr eaLnBrk="1" hangingPunct="1">
              <a:lnSpc>
                <a:spcPct val="80000"/>
              </a:lnSpc>
            </a:pPr>
            <a:r>
              <a:rPr lang="en-US" sz="2800" dirty="0" smtClean="0"/>
              <a:t>Establish a “teaching diagnosis” of your supervisor</a:t>
            </a:r>
          </a:p>
          <a:p>
            <a:pPr>
              <a:lnSpc>
                <a:spcPct val="80000"/>
              </a:lnSpc>
            </a:pPr>
            <a:r>
              <a:rPr lang="en-US" sz="2800" dirty="0"/>
              <a:t>Learn the art of “managing your </a:t>
            </a:r>
            <a:r>
              <a:rPr lang="en-US" sz="2800" dirty="0" smtClean="0"/>
              <a:t>boss”</a:t>
            </a:r>
          </a:p>
          <a:p>
            <a:pPr>
              <a:lnSpc>
                <a:spcPct val="80000"/>
              </a:lnSpc>
            </a:pPr>
            <a:r>
              <a:rPr lang="en-US" sz="2800" dirty="0" smtClean="0"/>
              <a:t>Be empathic with your supervisor’s issues and pressures…you may be there one day!</a:t>
            </a:r>
          </a:p>
          <a:p>
            <a:pPr eaLnBrk="1" hangingPunct="1">
              <a:lnSpc>
                <a:spcPct val="80000"/>
              </a:lnSpc>
            </a:pPr>
            <a:r>
              <a:rPr lang="en-US" sz="2800" dirty="0" smtClean="0"/>
              <a:t>Remember: IT’S A RELATIONSHIP</a:t>
            </a:r>
          </a:p>
        </p:txBody>
      </p:sp>
      <p:sp>
        <p:nvSpPr>
          <p:cNvPr id="2" name="Slide Number Placeholder 1"/>
          <p:cNvSpPr>
            <a:spLocks noGrp="1"/>
          </p:cNvSpPr>
          <p:nvPr>
            <p:ph type="sldNum" sz="quarter" idx="12"/>
          </p:nvPr>
        </p:nvSpPr>
        <p:spPr/>
        <p:txBody>
          <a:bodyPr/>
          <a:lstStyle/>
          <a:p>
            <a:fld id="{8904AB20-F8EF-4A9E-8558-CA061A9E1242}" type="slidenum">
              <a:rPr lang="en-US" smtClean="0"/>
              <a:pPr/>
              <a:t>15</a:t>
            </a:fld>
            <a:endParaRPr lang="en-US"/>
          </a:p>
        </p:txBody>
      </p:sp>
    </p:spTree>
    <p:extLst>
      <p:ext uri="{BB962C8B-B14F-4D97-AF65-F5344CB8AC3E}">
        <p14:creationId xmlns:p14="http://schemas.microsoft.com/office/powerpoint/2010/main" xmlns="" val="3275694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dirty="0" smtClean="0"/>
              <a:t>Presenter Contact Information</a:t>
            </a:r>
            <a:endParaRPr lang="en-US" dirty="0"/>
          </a:p>
        </p:txBody>
      </p:sp>
      <p:sp>
        <p:nvSpPr>
          <p:cNvPr id="3" name="Content Placeholder 2"/>
          <p:cNvSpPr>
            <a:spLocks noGrp="1"/>
          </p:cNvSpPr>
          <p:nvPr>
            <p:ph idx="1"/>
          </p:nvPr>
        </p:nvSpPr>
        <p:spPr/>
        <p:txBody>
          <a:bodyPr/>
          <a:lstStyle/>
          <a:p>
            <a:r>
              <a:rPr lang="en-US" dirty="0" smtClean="0"/>
              <a:t>Frank Delano, LMSW</a:t>
            </a:r>
          </a:p>
          <a:p>
            <a:endParaRPr lang="en-US" dirty="0"/>
          </a:p>
          <a:p>
            <a:r>
              <a:rPr lang="en-US" dirty="0" smtClean="0"/>
              <a:t>Professional Package: Training for Critically Thinking Professionals (Piermont, New York, USA)</a:t>
            </a:r>
          </a:p>
          <a:p>
            <a:endParaRPr lang="en-US" dirty="0"/>
          </a:p>
          <a:p>
            <a:r>
              <a:rPr lang="en-US" dirty="0" smtClean="0">
                <a:hlinkClick r:id="rId2"/>
              </a:rPr>
              <a:t>fdelano24@aol.com</a:t>
            </a:r>
            <a:endParaRPr lang="en-US" dirty="0" smtClean="0"/>
          </a:p>
          <a:p>
            <a:endParaRPr lang="en-US" dirty="0"/>
          </a:p>
          <a:p>
            <a:r>
              <a:rPr lang="en-US" dirty="0" smtClean="0"/>
              <a:t>914-673-7802</a:t>
            </a:r>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16</a:t>
            </a:fld>
            <a:endParaRPr lang="en-US"/>
          </a:p>
        </p:txBody>
      </p:sp>
    </p:spTree>
    <p:extLst>
      <p:ext uri="{BB962C8B-B14F-4D97-AF65-F5344CB8AC3E}">
        <p14:creationId xmlns:p14="http://schemas.microsoft.com/office/powerpoint/2010/main" xmlns="" val="298345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b="1" dirty="0" smtClean="0"/>
              <a:t>Child and Youth Care Work</a:t>
            </a:r>
            <a:endParaRPr lang="en-US" b="1" dirty="0"/>
          </a:p>
        </p:txBody>
      </p:sp>
      <p:sp>
        <p:nvSpPr>
          <p:cNvPr id="3" name="Content Placeholder 2"/>
          <p:cNvSpPr>
            <a:spLocks noGrp="1"/>
          </p:cNvSpPr>
          <p:nvPr>
            <p:ph idx="1"/>
          </p:nvPr>
        </p:nvSpPr>
        <p:spPr>
          <a:xfrm>
            <a:off x="381000" y="1600200"/>
            <a:ext cx="8305800" cy="4724400"/>
          </a:xfrm>
        </p:spPr>
        <p:txBody>
          <a:bodyPr>
            <a:normAutofit fontScale="92500"/>
          </a:bodyPr>
          <a:lstStyle/>
          <a:p>
            <a:r>
              <a:rPr lang="en-US" dirty="0" smtClean="0"/>
              <a:t>We deal with challenging </a:t>
            </a:r>
            <a:r>
              <a:rPr lang="en-US" dirty="0" err="1" smtClean="0"/>
              <a:t>behaviours</a:t>
            </a:r>
            <a:r>
              <a:rPr lang="en-US" dirty="0" smtClean="0"/>
              <a:t> from children</a:t>
            </a:r>
          </a:p>
          <a:p>
            <a:r>
              <a:rPr lang="en-US" dirty="0" smtClean="0"/>
              <a:t>We can’t always see our “successes” short term, sometimes we never see them as they  may happen years later</a:t>
            </a:r>
          </a:p>
          <a:p>
            <a:r>
              <a:rPr lang="en-US" dirty="0" smtClean="0"/>
              <a:t>We get cursed at more than most jobs</a:t>
            </a:r>
          </a:p>
          <a:p>
            <a:r>
              <a:rPr lang="en-US" dirty="0" smtClean="0"/>
              <a:t>We don’t always feel the support we want from other agencies or funding sources</a:t>
            </a:r>
          </a:p>
          <a:p>
            <a:r>
              <a:rPr lang="en-US" dirty="0" smtClean="0"/>
              <a:t>The work raises all sorts of emotions and feelings in us</a:t>
            </a:r>
          </a:p>
          <a:p>
            <a:r>
              <a:rPr lang="en-US" dirty="0" smtClean="0"/>
              <a:t>The hours are often unpredictable and crazy!</a:t>
            </a:r>
          </a:p>
          <a:p>
            <a:r>
              <a:rPr lang="en-US" dirty="0" smtClean="0"/>
              <a:t>The community often doesn’t appreciate our work and sees us as “babysitters”</a:t>
            </a:r>
          </a:p>
          <a:p>
            <a:r>
              <a:rPr lang="en-US" dirty="0" smtClean="0"/>
              <a:t>The pay is LOW</a:t>
            </a:r>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2</a:t>
            </a:fld>
            <a:endParaRPr lang="en-US"/>
          </a:p>
        </p:txBody>
      </p:sp>
    </p:spTree>
    <p:extLst>
      <p:ext uri="{BB962C8B-B14F-4D97-AF65-F5344CB8AC3E}">
        <p14:creationId xmlns:p14="http://schemas.microsoft.com/office/powerpoint/2010/main" xmlns="" val="421850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67512"/>
          </a:xfrm>
        </p:spPr>
        <p:txBody>
          <a:bodyPr>
            <a:normAutofit fontScale="90000"/>
          </a:bodyPr>
          <a:lstStyle/>
          <a:p>
            <a:pPr algn="ctr"/>
            <a:r>
              <a:rPr lang="en-US" sz="3600" b="1" dirty="0" smtClean="0"/>
              <a:t>If I Could Supervise My Supervisor I Would...</a:t>
            </a:r>
            <a:endParaRPr lang="en-US" sz="3600" b="1" dirty="0"/>
          </a:p>
        </p:txBody>
      </p:sp>
      <p:sp>
        <p:nvSpPr>
          <p:cNvPr id="3" name="Content Placeholder 2"/>
          <p:cNvSpPr>
            <a:spLocks noGrp="1"/>
          </p:cNvSpPr>
          <p:nvPr>
            <p:ph idx="1"/>
          </p:nvPr>
        </p:nvSpPr>
        <p:spPr>
          <a:xfrm>
            <a:off x="457200" y="1600200"/>
            <a:ext cx="8229600" cy="4724400"/>
          </a:xfrm>
        </p:spPr>
        <p:txBody>
          <a:bodyPr/>
          <a:lstStyle/>
          <a:p>
            <a:r>
              <a:rPr lang="en-US" dirty="0" smtClean="0"/>
              <a:t>Ask them to start supervision on time and have no interruptions</a:t>
            </a:r>
          </a:p>
          <a:p>
            <a:r>
              <a:rPr lang="en-US" dirty="0" smtClean="0"/>
              <a:t>Ask them not to take their frustrations out on me</a:t>
            </a:r>
          </a:p>
          <a:p>
            <a:r>
              <a:rPr lang="en-US" dirty="0" smtClean="0"/>
              <a:t>Tell them I don’t always need an answer, sometimes I just need an ear</a:t>
            </a:r>
          </a:p>
          <a:p>
            <a:r>
              <a:rPr lang="en-US" dirty="0" smtClean="0"/>
              <a:t>Demand they prepare for my supervision session</a:t>
            </a:r>
          </a:p>
          <a:p>
            <a:r>
              <a:rPr lang="en-US" dirty="0" smtClean="0"/>
              <a:t>Empower my supervisor to take several trainings to be able to better supervise me</a:t>
            </a:r>
          </a:p>
          <a:p>
            <a:r>
              <a:rPr lang="en-US" dirty="0" smtClean="0"/>
              <a:t>Help them learn to be more empathic</a:t>
            </a:r>
          </a:p>
          <a:p>
            <a:r>
              <a:rPr lang="en-US" dirty="0" smtClean="0"/>
              <a:t>Tell them to guide, not judge</a:t>
            </a:r>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3</a:t>
            </a:fld>
            <a:endParaRPr lang="en-US"/>
          </a:p>
        </p:txBody>
      </p:sp>
    </p:spTree>
    <p:extLst>
      <p:ext uri="{BB962C8B-B14F-4D97-AF65-F5344CB8AC3E}">
        <p14:creationId xmlns:p14="http://schemas.microsoft.com/office/powerpoint/2010/main" xmlns="" val="4196719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Autofit/>
          </a:bodyPr>
          <a:lstStyle/>
          <a:p>
            <a:pPr algn="ctr"/>
            <a:r>
              <a:rPr lang="en-US" sz="3200" b="1" dirty="0"/>
              <a:t>If I Could Supervise My Supervisor I Would...</a:t>
            </a:r>
          </a:p>
        </p:txBody>
      </p:sp>
      <p:sp>
        <p:nvSpPr>
          <p:cNvPr id="3" name="Content Placeholder 2"/>
          <p:cNvSpPr>
            <a:spLocks noGrp="1"/>
          </p:cNvSpPr>
          <p:nvPr>
            <p:ph idx="1"/>
          </p:nvPr>
        </p:nvSpPr>
        <p:spPr/>
        <p:txBody>
          <a:bodyPr>
            <a:normAutofit lnSpcReduction="10000"/>
          </a:bodyPr>
          <a:lstStyle/>
          <a:p>
            <a:r>
              <a:rPr lang="en-US" dirty="0" smtClean="0"/>
              <a:t>Work part of the Holidays with me. I need support and it is hard to be away from my families</a:t>
            </a:r>
          </a:p>
          <a:p>
            <a:r>
              <a:rPr lang="en-US" dirty="0" smtClean="0"/>
              <a:t>Tell them to listen attentively, and with empathy</a:t>
            </a:r>
          </a:p>
          <a:p>
            <a:r>
              <a:rPr lang="en-US" dirty="0" smtClean="0"/>
              <a:t>Suggest they be more professional rather than just trying to be a “buddy”</a:t>
            </a:r>
          </a:p>
          <a:p>
            <a:r>
              <a:rPr lang="en-US" dirty="0" smtClean="0"/>
              <a:t>Ask them what the agency is supposed to be doing with the kids…if they know</a:t>
            </a:r>
          </a:p>
          <a:p>
            <a:r>
              <a:rPr lang="en-US" dirty="0" smtClean="0"/>
              <a:t>Point out their negative attitude is contagious</a:t>
            </a:r>
          </a:p>
          <a:p>
            <a:r>
              <a:rPr lang="en-US" dirty="0" smtClean="0"/>
              <a:t>Ask them to trust me more</a:t>
            </a:r>
          </a:p>
          <a:p>
            <a:r>
              <a:rPr lang="en-US" dirty="0" smtClean="0"/>
              <a:t>Give them a raise for putting up with me!</a:t>
            </a:r>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4</a:t>
            </a:fld>
            <a:endParaRPr lang="en-US"/>
          </a:p>
        </p:txBody>
      </p:sp>
    </p:spTree>
    <p:extLst>
      <p:ext uri="{BB962C8B-B14F-4D97-AF65-F5344CB8AC3E}">
        <p14:creationId xmlns:p14="http://schemas.microsoft.com/office/powerpoint/2010/main" xmlns="" val="423601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1219200"/>
          </a:xfrm>
        </p:spPr>
        <p:txBody>
          <a:bodyPr>
            <a:normAutofit fontScale="90000"/>
          </a:bodyPr>
          <a:lstStyle/>
          <a:p>
            <a:pPr algn="ctr" eaLnBrk="1" hangingPunct="1">
              <a:defRPr/>
            </a:pPr>
            <a:r>
              <a:rPr lang="en-US" sz="5300" b="1" dirty="0" smtClean="0">
                <a:solidFill>
                  <a:schemeClr val="accent1">
                    <a:lumMod val="75000"/>
                  </a:schemeClr>
                </a:solidFill>
              </a:rPr>
              <a:t>Supervision</a:t>
            </a:r>
            <a:r>
              <a:rPr lang="en-US" sz="6000" b="1" dirty="0" smtClean="0">
                <a:solidFill>
                  <a:schemeClr val="accent1">
                    <a:lumMod val="75000"/>
                  </a:schemeClr>
                </a:solidFill>
              </a:rPr>
              <a:t> </a:t>
            </a:r>
            <a:br>
              <a:rPr lang="en-US" sz="6000" b="1" dirty="0" smtClean="0">
                <a:solidFill>
                  <a:schemeClr val="accent1">
                    <a:lumMod val="75000"/>
                  </a:schemeClr>
                </a:solidFill>
              </a:rPr>
            </a:br>
            <a:r>
              <a:rPr lang="en-US" sz="1800" b="1" dirty="0" smtClean="0">
                <a:solidFill>
                  <a:schemeClr val="accent1">
                    <a:lumMod val="75000"/>
                  </a:schemeClr>
                </a:solidFill>
              </a:rPr>
              <a:t>(F. Delano and J. Shah)</a:t>
            </a:r>
          </a:p>
        </p:txBody>
      </p:sp>
      <p:sp>
        <p:nvSpPr>
          <p:cNvPr id="3075" name="Rectangle 3"/>
          <p:cNvSpPr>
            <a:spLocks noGrp="1" noChangeArrowheads="1"/>
          </p:cNvSpPr>
          <p:nvPr>
            <p:ph type="body" idx="1"/>
          </p:nvPr>
        </p:nvSpPr>
        <p:spPr>
          <a:xfrm>
            <a:off x="457200" y="1752600"/>
            <a:ext cx="8229600" cy="4038600"/>
          </a:xfrm>
        </p:spPr>
        <p:txBody>
          <a:bodyPr>
            <a:normAutofit fontScale="85000" lnSpcReduction="10000"/>
          </a:bodyPr>
          <a:lstStyle/>
          <a:p>
            <a:pPr algn="ctr" eaLnBrk="1" hangingPunct="1">
              <a:lnSpc>
                <a:spcPct val="80000"/>
              </a:lnSpc>
              <a:buFontTx/>
              <a:buNone/>
            </a:pPr>
            <a:r>
              <a:rPr lang="en-US" sz="3200" dirty="0" smtClean="0">
                <a:latin typeface="Aparajita" pitchFamily="34" charset="0"/>
                <a:cs typeface="Aparajita" pitchFamily="34" charset="0"/>
              </a:rPr>
              <a:t> Supervision is a professional relationship that provides support, education, monitoring of quality, and creates a safe forum to reflect on professional practice. It should encourage constructive confrontation and critical thinking that informs and improves the practice of all parties. Respecting the inherent hierarchy in the relationship, it should accept the ethical responsibility to use power in a thoughtful manner.  The dynamics in the supervisory relationship can create a parallel process in all other relationships including that of the client/worker.</a:t>
            </a:r>
          </a:p>
          <a:p>
            <a:pPr algn="ctr" eaLnBrk="1" hangingPunct="1">
              <a:lnSpc>
                <a:spcPct val="80000"/>
              </a:lnSpc>
              <a:buFontTx/>
              <a:buNone/>
            </a:pPr>
            <a:endParaRPr lang="en-US" sz="3200" dirty="0" smtClean="0">
              <a:latin typeface="Aparajita" pitchFamily="34" charset="0"/>
              <a:cs typeface="Aparajita" pitchFamily="34" charset="0"/>
            </a:endParaRPr>
          </a:p>
          <a:p>
            <a:pPr algn="ctr" eaLnBrk="1" hangingPunct="1">
              <a:lnSpc>
                <a:spcPct val="80000"/>
              </a:lnSpc>
              <a:buFontTx/>
              <a:buNone/>
            </a:pPr>
            <a:r>
              <a:rPr lang="en-US" sz="3200" dirty="0" smtClean="0">
                <a:latin typeface="Aparajita" pitchFamily="34" charset="0"/>
                <a:cs typeface="Aparajita" pitchFamily="34" charset="0"/>
              </a:rPr>
              <a:t>	Ultimately, supervision should be the vehicle to create dynamic growth, establish high professional standards and enhance quality and culturally competent services.</a:t>
            </a:r>
          </a:p>
          <a:p>
            <a:pPr eaLnBrk="1" hangingPunct="1">
              <a:lnSpc>
                <a:spcPct val="80000"/>
              </a:lnSpc>
            </a:pPr>
            <a:endParaRPr lang="en-US" sz="2400" dirty="0" smtClean="0"/>
          </a:p>
        </p:txBody>
      </p:sp>
      <p:sp>
        <p:nvSpPr>
          <p:cNvPr id="6" name="Footer Placeholder 5"/>
          <p:cNvSpPr>
            <a:spLocks noGrp="1"/>
          </p:cNvSpPr>
          <p:nvPr>
            <p:ph type="ftr" sz="quarter" idx="11"/>
          </p:nvPr>
        </p:nvSpPr>
        <p:spPr/>
        <p:txBody>
          <a:bodyPr/>
          <a:lstStyle/>
          <a:p>
            <a:pPr>
              <a:defRPr/>
            </a:pPr>
            <a:r>
              <a:rPr lang="en-US" smtClean="0"/>
              <a:t>Frank Delano                                                    Fdelano24@aol.com</a:t>
            </a:r>
            <a:endParaRPr lang="en-US"/>
          </a:p>
        </p:txBody>
      </p:sp>
      <p:sp>
        <p:nvSpPr>
          <p:cNvPr id="2" name="Slide Number Placeholder 1"/>
          <p:cNvSpPr>
            <a:spLocks noGrp="1"/>
          </p:cNvSpPr>
          <p:nvPr>
            <p:ph type="sldNum" sz="quarter" idx="12"/>
          </p:nvPr>
        </p:nvSpPr>
        <p:spPr/>
        <p:txBody>
          <a:bodyPr/>
          <a:lstStyle/>
          <a:p>
            <a:fld id="{8904AB20-F8EF-4A9E-8558-CA061A9E1242}" type="slidenum">
              <a:rPr lang="en-US" smtClean="0"/>
              <a:pPr/>
              <a:t>5</a:t>
            </a:fld>
            <a:endParaRPr lang="en-US"/>
          </a:p>
        </p:txBody>
      </p:sp>
    </p:spTree>
    <p:extLst>
      <p:ext uri="{BB962C8B-B14F-4D97-AF65-F5344CB8AC3E}">
        <p14:creationId xmlns:p14="http://schemas.microsoft.com/office/powerpoint/2010/main" xmlns="" val="1131326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0" y="457200"/>
            <a:ext cx="8077200" cy="1066800"/>
          </a:xfrm>
        </p:spPr>
        <p:txBody>
          <a:bodyPr/>
          <a:lstStyle/>
          <a:p>
            <a:pPr algn="ctr" eaLnBrk="1" hangingPunct="1"/>
            <a:r>
              <a:rPr lang="en-US" sz="6600" b="1" i="1" smtClean="0">
                <a:solidFill>
                  <a:srgbClr val="FF0000"/>
                </a:solidFill>
              </a:rPr>
              <a:t>POWER</a:t>
            </a:r>
          </a:p>
        </p:txBody>
      </p:sp>
      <p:sp>
        <p:nvSpPr>
          <p:cNvPr id="7171" name="Content Placeholder 2"/>
          <p:cNvSpPr>
            <a:spLocks noGrp="1"/>
          </p:cNvSpPr>
          <p:nvPr>
            <p:ph idx="1"/>
          </p:nvPr>
        </p:nvSpPr>
        <p:spPr>
          <a:xfrm>
            <a:off x="457200" y="1828800"/>
            <a:ext cx="8229600" cy="4495800"/>
          </a:xfrm>
        </p:spPr>
        <p:txBody>
          <a:bodyPr/>
          <a:lstStyle/>
          <a:p>
            <a:pPr eaLnBrk="1" hangingPunct="1"/>
            <a:r>
              <a:rPr lang="en-US" sz="2400" dirty="0" smtClean="0"/>
              <a:t>Assigned authority: One party can always “pull rank”</a:t>
            </a:r>
          </a:p>
          <a:p>
            <a:pPr eaLnBrk="1" hangingPunct="1"/>
            <a:r>
              <a:rPr lang="en-US" sz="2400" dirty="0" smtClean="0"/>
              <a:t>Administrative power: Lifestyle impact</a:t>
            </a:r>
          </a:p>
          <a:p>
            <a:pPr eaLnBrk="1" hangingPunct="1"/>
            <a:r>
              <a:rPr lang="en-US" sz="2400" dirty="0" smtClean="0"/>
              <a:t>The “power of access”: Quality and quantity</a:t>
            </a:r>
          </a:p>
          <a:p>
            <a:pPr eaLnBrk="1" hangingPunct="1"/>
            <a:r>
              <a:rPr lang="en-US" sz="2400" dirty="0" smtClean="0"/>
              <a:t>Impact on self esteem and sense of competency</a:t>
            </a:r>
          </a:p>
          <a:p>
            <a:pPr eaLnBrk="1" hangingPunct="1"/>
            <a:r>
              <a:rPr lang="en-US" sz="2400" dirty="0" smtClean="0"/>
              <a:t>Expectation of supervisee to reveal more about themselves</a:t>
            </a:r>
          </a:p>
          <a:p>
            <a:pPr eaLnBrk="1" hangingPunct="1"/>
            <a:r>
              <a:rPr lang="en-US" sz="2400" dirty="0" smtClean="0"/>
              <a:t>Mediates relationships and </a:t>
            </a:r>
            <a:r>
              <a:rPr lang="en-US" sz="2400" u="sng" dirty="0" smtClean="0"/>
              <a:t>image</a:t>
            </a:r>
            <a:r>
              <a:rPr lang="en-US" sz="2400" dirty="0" smtClean="0"/>
              <a:t> in and outside of agency. This is REAL POWER!</a:t>
            </a:r>
          </a:p>
          <a:p>
            <a:pPr eaLnBrk="1" hangingPunct="1"/>
            <a:r>
              <a:rPr lang="en-US" sz="2400" dirty="0" smtClean="0"/>
              <a:t>Power and influence doesn’t stop when the professional relationship ends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4" name="Footer Placeholder 3"/>
          <p:cNvSpPr>
            <a:spLocks noGrp="1"/>
          </p:cNvSpPr>
          <p:nvPr>
            <p:ph type="ftr" sz="quarter" idx="11"/>
          </p:nvPr>
        </p:nvSpPr>
        <p:spPr/>
        <p:txBody>
          <a:bodyPr/>
          <a:lstStyle/>
          <a:p>
            <a:pPr>
              <a:defRPr/>
            </a:pPr>
            <a:r>
              <a:rPr lang="en-US" smtClean="0"/>
              <a:t>Frank Delano                                                    Fdelano24@aol.com</a:t>
            </a:r>
            <a:endParaRPr lang="en-US"/>
          </a:p>
        </p:txBody>
      </p:sp>
      <p:sp>
        <p:nvSpPr>
          <p:cNvPr id="5" name="Slide Number Placeholder 4"/>
          <p:cNvSpPr>
            <a:spLocks noGrp="1"/>
          </p:cNvSpPr>
          <p:nvPr>
            <p:ph type="sldNum" sz="quarter" idx="12"/>
          </p:nvPr>
        </p:nvSpPr>
        <p:spPr/>
        <p:txBody>
          <a:bodyPr/>
          <a:lstStyle/>
          <a:p>
            <a:pPr>
              <a:defRPr/>
            </a:pPr>
            <a:fld id="{FC600800-F8A1-42BD-B7A7-D3A021B71549}" type="slidenum">
              <a:rPr lang="en-US"/>
              <a:pPr>
                <a:defRPr/>
              </a:pPr>
              <a:t>6</a:t>
            </a:fld>
            <a:endParaRPr lang="en-US"/>
          </a:p>
        </p:txBody>
      </p:sp>
      <p:sp>
        <p:nvSpPr>
          <p:cNvPr id="6" name="Lightning Bolt 5"/>
          <p:cNvSpPr/>
          <p:nvPr/>
        </p:nvSpPr>
        <p:spPr>
          <a:xfrm>
            <a:off x="6172200" y="685800"/>
            <a:ext cx="685800" cy="7620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Lightning Bolt 8"/>
          <p:cNvSpPr/>
          <p:nvPr/>
        </p:nvSpPr>
        <p:spPr>
          <a:xfrm>
            <a:off x="2743200" y="685800"/>
            <a:ext cx="609600" cy="7620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xmlns="" val="1062545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normAutofit fontScale="90000"/>
          </a:bodyPr>
          <a:lstStyle/>
          <a:p>
            <a:pPr algn="ctr" eaLnBrk="1" fontAlgn="auto" hangingPunct="1">
              <a:spcAft>
                <a:spcPts val="0"/>
              </a:spcAft>
              <a:defRPr/>
            </a:pPr>
            <a:r>
              <a:rPr lang="en-US" b="1" dirty="0" smtClean="0"/>
              <a:t>“Games” Supervisees Play</a:t>
            </a:r>
            <a:br>
              <a:rPr lang="en-US" b="1" dirty="0" smtClean="0"/>
            </a:br>
            <a:r>
              <a:rPr lang="en-US" sz="2200" b="1" dirty="0" smtClean="0"/>
              <a:t>(F. Delano and J. Shah)</a:t>
            </a:r>
            <a:endParaRPr lang="en-US" sz="2200" b="1" dirty="0"/>
          </a:p>
        </p:txBody>
      </p:sp>
      <p:sp>
        <p:nvSpPr>
          <p:cNvPr id="9219" name="Content Placeholder 2"/>
          <p:cNvSpPr>
            <a:spLocks noGrp="1"/>
          </p:cNvSpPr>
          <p:nvPr>
            <p:ph idx="1"/>
          </p:nvPr>
        </p:nvSpPr>
        <p:spPr/>
        <p:txBody>
          <a:bodyPr/>
          <a:lstStyle/>
          <a:p>
            <a:pPr eaLnBrk="1" hangingPunct="1"/>
            <a:r>
              <a:rPr lang="en-US" dirty="0" smtClean="0"/>
              <a:t>The “easy button”</a:t>
            </a:r>
          </a:p>
          <a:p>
            <a:pPr eaLnBrk="1" hangingPunct="1"/>
            <a:r>
              <a:rPr lang="en-US" dirty="0" smtClean="0"/>
              <a:t>Shopping for answers</a:t>
            </a:r>
          </a:p>
          <a:p>
            <a:pPr eaLnBrk="1" hangingPunct="1"/>
            <a:r>
              <a:rPr lang="en-US" dirty="0" smtClean="0"/>
              <a:t>“Supervisor Tipper”</a:t>
            </a:r>
          </a:p>
          <a:p>
            <a:pPr eaLnBrk="1" hangingPunct="1"/>
            <a:r>
              <a:rPr lang="en-US" dirty="0" smtClean="0"/>
              <a:t>I heard everyone talking….</a:t>
            </a:r>
          </a:p>
          <a:p>
            <a:pPr eaLnBrk="1" hangingPunct="1"/>
            <a:r>
              <a:rPr lang="en-US" dirty="0" smtClean="0"/>
              <a:t>Voice mail roulette</a:t>
            </a:r>
          </a:p>
          <a:p>
            <a:pPr eaLnBrk="1" hangingPunct="1"/>
            <a:r>
              <a:rPr lang="en-US" dirty="0" smtClean="0"/>
              <a:t>I already told you my weakness….</a:t>
            </a:r>
          </a:p>
          <a:p>
            <a:pPr eaLnBrk="1" hangingPunct="1"/>
            <a:r>
              <a:rPr lang="en-US" dirty="0" smtClean="0"/>
              <a:t>You don’t understand these kids…</a:t>
            </a:r>
          </a:p>
          <a:p>
            <a:pPr eaLnBrk="1" hangingPunct="1"/>
            <a:r>
              <a:rPr lang="en-US" dirty="0" smtClean="0"/>
              <a:t>You could look it up </a:t>
            </a:r>
          </a:p>
          <a:p>
            <a:pPr eaLnBrk="1" hangingPunct="1"/>
            <a:endParaRPr lang="en-US" dirty="0" smtClean="0"/>
          </a:p>
        </p:txBody>
      </p:sp>
      <p:sp>
        <p:nvSpPr>
          <p:cNvPr id="4" name="Footer Placeholder 3"/>
          <p:cNvSpPr>
            <a:spLocks noGrp="1"/>
          </p:cNvSpPr>
          <p:nvPr>
            <p:ph type="ftr" sz="quarter" idx="11"/>
          </p:nvPr>
        </p:nvSpPr>
        <p:spPr/>
        <p:txBody>
          <a:bodyPr/>
          <a:lstStyle/>
          <a:p>
            <a:pPr>
              <a:defRPr/>
            </a:pPr>
            <a:r>
              <a:rPr lang="en-US" smtClean="0"/>
              <a:t>Frank Delano                                                    Fdelano24@aol.com</a:t>
            </a:r>
            <a:endParaRPr lang="en-US"/>
          </a:p>
        </p:txBody>
      </p:sp>
      <p:sp>
        <p:nvSpPr>
          <p:cNvPr id="5" name="Slide Number Placeholder 4"/>
          <p:cNvSpPr>
            <a:spLocks noGrp="1"/>
          </p:cNvSpPr>
          <p:nvPr>
            <p:ph type="sldNum" sz="quarter" idx="12"/>
          </p:nvPr>
        </p:nvSpPr>
        <p:spPr/>
        <p:txBody>
          <a:bodyPr/>
          <a:lstStyle/>
          <a:p>
            <a:pPr>
              <a:defRPr/>
            </a:pPr>
            <a:fld id="{378CFE7A-4934-48CA-BA81-577D5CB6066F}" type="slidenum">
              <a:rPr lang="en-US"/>
              <a:pPr>
                <a:defRPr/>
              </a:pPr>
              <a:t>7</a:t>
            </a:fld>
            <a:endParaRPr lang="en-US"/>
          </a:p>
        </p:txBody>
      </p:sp>
    </p:spTree>
    <p:extLst>
      <p:ext uri="{BB962C8B-B14F-4D97-AF65-F5344CB8AC3E}">
        <p14:creationId xmlns:p14="http://schemas.microsoft.com/office/powerpoint/2010/main" xmlns="" val="3729496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b="1" dirty="0" smtClean="0"/>
              <a:t>“Managing Your Boss”</a:t>
            </a:r>
            <a:r>
              <a:rPr lang="en-US" sz="1600" b="1" dirty="0" smtClean="0"/>
              <a:t> </a:t>
            </a:r>
            <a:r>
              <a:rPr lang="en-US" sz="1800" b="1" dirty="0" smtClean="0"/>
              <a:t>(</a:t>
            </a:r>
            <a:r>
              <a:rPr lang="en-US" sz="1800" b="1" dirty="0" err="1"/>
              <a:t>G</a:t>
            </a:r>
            <a:r>
              <a:rPr lang="en-US" sz="1800" b="1" dirty="0" err="1" smtClean="0"/>
              <a:t>abarro</a:t>
            </a:r>
            <a:r>
              <a:rPr lang="en-US" sz="1800" b="1" dirty="0" smtClean="0"/>
              <a:t>  and </a:t>
            </a:r>
            <a:r>
              <a:rPr lang="en-US" sz="1800" b="1" dirty="0" err="1" smtClean="0"/>
              <a:t>Kotter</a:t>
            </a:r>
            <a:r>
              <a:rPr lang="en-US" sz="1800" b="1" dirty="0" smtClean="0"/>
              <a:t>)</a:t>
            </a:r>
            <a:endParaRPr lang="en-US" sz="1800"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sz="2800" dirty="0" smtClean="0"/>
              <a:t>Accept </a:t>
            </a:r>
            <a:r>
              <a:rPr lang="en-US" sz="2800" dirty="0"/>
              <a:t>it is normal for each person’s needs and styles to be different and tries to mesh them when possible.</a:t>
            </a:r>
          </a:p>
          <a:p>
            <a:endParaRPr lang="en-US" sz="2800" dirty="0" smtClean="0"/>
          </a:p>
          <a:p>
            <a:r>
              <a:rPr lang="en-US" sz="2800" dirty="0" smtClean="0"/>
              <a:t>Function </a:t>
            </a:r>
            <a:r>
              <a:rPr lang="en-US" sz="2800" dirty="0"/>
              <a:t>on mutual expectations and </a:t>
            </a:r>
            <a:r>
              <a:rPr lang="en-US" sz="2800" dirty="0" smtClean="0"/>
              <a:t>responsibilities…each </a:t>
            </a:r>
            <a:r>
              <a:rPr lang="en-US" sz="2800" dirty="0"/>
              <a:t>person in this relationship significantly needs the other.</a:t>
            </a:r>
          </a:p>
          <a:p>
            <a:endParaRPr lang="en-US" sz="2800" dirty="0" smtClean="0"/>
          </a:p>
          <a:p>
            <a:r>
              <a:rPr lang="en-US" sz="2800" dirty="0" smtClean="0"/>
              <a:t>Keep </a:t>
            </a:r>
            <a:r>
              <a:rPr lang="en-US" sz="2800" dirty="0"/>
              <a:t>the supervisor informed. Remember that your supervisor is ultimately responsible for your work and also has a supervisor to report to.</a:t>
            </a:r>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8</a:t>
            </a:fld>
            <a:endParaRPr lang="en-US"/>
          </a:p>
        </p:txBody>
      </p:sp>
    </p:spTree>
    <p:extLst>
      <p:ext uri="{BB962C8B-B14F-4D97-AF65-F5344CB8AC3E}">
        <p14:creationId xmlns:p14="http://schemas.microsoft.com/office/powerpoint/2010/main" xmlns="" val="538465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4088"/>
            <a:ext cx="8153400" cy="896112"/>
          </a:xfrm>
        </p:spPr>
        <p:txBody>
          <a:bodyPr>
            <a:noAutofit/>
          </a:bodyPr>
          <a:lstStyle/>
          <a:p>
            <a:pPr algn="ctr"/>
            <a:r>
              <a:rPr lang="en-US" sz="4800" b="1" dirty="0"/>
              <a:t>“Managing Your Boss” </a:t>
            </a:r>
            <a:r>
              <a:rPr lang="en-US" sz="1600" b="1" dirty="0"/>
              <a:t>(</a:t>
            </a:r>
            <a:r>
              <a:rPr lang="en-US" sz="1600" b="1" dirty="0" err="1"/>
              <a:t>Gabarro</a:t>
            </a:r>
            <a:r>
              <a:rPr lang="en-US" sz="1600" b="1" dirty="0"/>
              <a:t>  and </a:t>
            </a:r>
            <a:r>
              <a:rPr lang="en-US" sz="1600" b="1" dirty="0" err="1"/>
              <a:t>Kotter</a:t>
            </a:r>
            <a:r>
              <a:rPr lang="en-US" sz="1600" b="1" dirty="0"/>
              <a:t>)</a:t>
            </a:r>
            <a:endParaRPr lang="en-US" sz="1600" dirty="0"/>
          </a:p>
        </p:txBody>
      </p:sp>
      <p:sp>
        <p:nvSpPr>
          <p:cNvPr id="3" name="Content Placeholder 2"/>
          <p:cNvSpPr>
            <a:spLocks noGrp="1"/>
          </p:cNvSpPr>
          <p:nvPr>
            <p:ph idx="1"/>
          </p:nvPr>
        </p:nvSpPr>
        <p:spPr/>
        <p:txBody>
          <a:bodyPr/>
          <a:lstStyle/>
          <a:p>
            <a:r>
              <a:rPr lang="en-US" sz="2800" dirty="0"/>
              <a:t>Selectively uses the supervisor’s time and resources.</a:t>
            </a:r>
          </a:p>
          <a:p>
            <a:endParaRPr lang="en-US" sz="2800" dirty="0" smtClean="0"/>
          </a:p>
          <a:p>
            <a:r>
              <a:rPr lang="en-US" sz="2800" dirty="0" smtClean="0"/>
              <a:t>Keep a </a:t>
            </a:r>
            <a:r>
              <a:rPr lang="en-US" sz="2800" dirty="0"/>
              <a:t>relationship based on honesty and dependability. It will lead to the delegation of responsibility and independence you seek in your work. It is also the basis of virtually all positive relationships in life.</a:t>
            </a:r>
          </a:p>
          <a:p>
            <a:endParaRPr lang="en-US" sz="2800" dirty="0" smtClean="0"/>
          </a:p>
          <a:p>
            <a:endParaRPr lang="en-US" dirty="0"/>
          </a:p>
        </p:txBody>
      </p:sp>
      <p:sp>
        <p:nvSpPr>
          <p:cNvPr id="4" name="Footer Placeholder 3"/>
          <p:cNvSpPr>
            <a:spLocks noGrp="1"/>
          </p:cNvSpPr>
          <p:nvPr>
            <p:ph type="ftr" sz="quarter" idx="11"/>
          </p:nvPr>
        </p:nvSpPr>
        <p:spPr/>
        <p:txBody>
          <a:bodyPr/>
          <a:lstStyle/>
          <a:p>
            <a:r>
              <a:rPr lang="en-US" smtClean="0"/>
              <a:t>Frank Delano                                                    Fdelano24@aol.com</a:t>
            </a:r>
            <a:endParaRPr lang="en-US"/>
          </a:p>
        </p:txBody>
      </p:sp>
      <p:sp>
        <p:nvSpPr>
          <p:cNvPr id="5" name="Slide Number Placeholder 4"/>
          <p:cNvSpPr>
            <a:spLocks noGrp="1"/>
          </p:cNvSpPr>
          <p:nvPr>
            <p:ph type="sldNum" sz="quarter" idx="12"/>
          </p:nvPr>
        </p:nvSpPr>
        <p:spPr/>
        <p:txBody>
          <a:bodyPr/>
          <a:lstStyle/>
          <a:p>
            <a:fld id="{8904AB20-F8EF-4A9E-8558-CA061A9E1242}" type="slidenum">
              <a:rPr lang="en-US" smtClean="0"/>
              <a:pPr/>
              <a:t>9</a:t>
            </a:fld>
            <a:endParaRPr lang="en-US"/>
          </a:p>
        </p:txBody>
      </p:sp>
    </p:spTree>
    <p:extLst>
      <p:ext uri="{BB962C8B-B14F-4D97-AF65-F5344CB8AC3E}">
        <p14:creationId xmlns:p14="http://schemas.microsoft.com/office/powerpoint/2010/main" xmlns="" val="4137341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8382</TotalTime>
  <Words>1095</Words>
  <Application>Microsoft Office PowerPoint</Application>
  <PresentationFormat>On-screen Show (4:3)</PresentationFormat>
  <Paragraphs>148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Slide 1</vt:lpstr>
      <vt:lpstr>Child and Youth Care Work</vt:lpstr>
      <vt:lpstr>If I Could Supervise My Supervisor I Would...</vt:lpstr>
      <vt:lpstr>If I Could Supervise My Supervisor I Would...</vt:lpstr>
      <vt:lpstr>Supervision  (F. Delano and J. Shah)</vt:lpstr>
      <vt:lpstr>POWER</vt:lpstr>
      <vt:lpstr>“Games” Supervisees Play (F. Delano and J. Shah)</vt:lpstr>
      <vt:lpstr>“Managing Your Boss” (Gabarro  and Kotter)</vt:lpstr>
      <vt:lpstr>“Managing Your Boss” (Gabarro  and Kotter)</vt:lpstr>
      <vt:lpstr>Confrontation (F. Delano and J. Shah) </vt:lpstr>
      <vt:lpstr>The Two “Magic Questions”</vt:lpstr>
      <vt:lpstr>1/3, 1/3, 1/3 Agenda Model</vt:lpstr>
      <vt:lpstr>Sample 1/3 CYC Worker Agenda</vt:lpstr>
      <vt:lpstr>OWNING YOUR OWN SUPERVISION</vt:lpstr>
      <vt:lpstr>OWNING YOUR OWN SUPERVISION</vt:lpstr>
      <vt:lpstr>Presenter Contact Information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Frankie</dc:creator>
  <cp:lastModifiedBy>user</cp:lastModifiedBy>
  <cp:revision>24</cp:revision>
  <dcterms:created xsi:type="dcterms:W3CDTF">2012-02-20T16:06:49Z</dcterms:created>
  <dcterms:modified xsi:type="dcterms:W3CDTF">2012-03-19T11:25:01Z</dcterms:modified>
</cp:coreProperties>
</file>