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66" r:id="rId2"/>
    <p:sldId id="256" r:id="rId3"/>
    <p:sldId id="274" r:id="rId4"/>
    <p:sldId id="259" r:id="rId5"/>
    <p:sldId id="265" r:id="rId6"/>
    <p:sldId id="272" r:id="rId7"/>
    <p:sldId id="260" r:id="rId8"/>
    <p:sldId id="262" r:id="rId9"/>
    <p:sldId id="263" r:id="rId10"/>
    <p:sldId id="261" r:id="rId11"/>
    <p:sldId id="257" r:id="rId12"/>
    <p:sldId id="267" r:id="rId13"/>
    <p:sldId id="271" r:id="rId14"/>
    <p:sldId id="258" r:id="rId15"/>
    <p:sldId id="270" r:id="rId16"/>
    <p:sldId id="275" r:id="rId17"/>
    <p:sldId id="268" r:id="rId18"/>
    <p:sldId id="264"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DD4223"/>
    <a:srgbClr val="6A0C56"/>
    <a:srgbClr val="00FF00"/>
    <a:srgbClr val="003300"/>
    <a:srgbClr val="7CCCF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48" autoAdjust="0"/>
  </p:normalViewPr>
  <p:slideViewPr>
    <p:cSldViewPr>
      <p:cViewPr>
        <p:scale>
          <a:sx n="100" d="100"/>
          <a:sy n="100" d="100"/>
        </p:scale>
        <p:origin x="-51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001AF7-6118-41F2-A62A-A0A33186F014}" type="datetimeFigureOut">
              <a:rPr lang="en-GB" smtClean="0"/>
              <a:pPr/>
              <a:t>16/03/2012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1840A-72D7-469F-B015-61A9B63009B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Placing kindness at the core of what we do</a:t>
            </a:r>
            <a:r>
              <a:rPr lang="en-GB" baseline="0" dirty="0" smtClean="0"/>
              <a:t> models for young people that we all have the responsibility to demonstrate kindness. In </a:t>
            </a:r>
            <a:r>
              <a:rPr lang="en-GB" baseline="0" dirty="0" err="1" smtClean="0"/>
              <a:t>todays</a:t>
            </a:r>
            <a:r>
              <a:rPr lang="en-GB" baseline="0" dirty="0" smtClean="0"/>
              <a:t> dog-eat-dog world it demonstrates that we</a:t>
            </a:r>
            <a:r>
              <a:rPr lang="en-GB" dirty="0" smtClean="0"/>
              <a:t> Valuing kindness.</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Relationships</a:t>
            </a:r>
            <a:r>
              <a:rPr lang="en-GB" baseline="0" dirty="0" smtClean="0"/>
              <a:t> are at the core of CYC. They have been the footprints in the sand left by CYC forebears and are at the core of what we do today. Likewise the future will be located in a CYC future. Good relationships are associated with longer </a:t>
            </a:r>
            <a:r>
              <a:rPr lang="en-GB" baseline="0" dirty="0" err="1" smtClean="0"/>
              <a:t>lifespans</a:t>
            </a:r>
            <a:r>
              <a:rPr lang="en-GB" baseline="0" dirty="0" smtClean="0"/>
              <a:t> and have a direct bearing on notions of belonging. Human evolution is predicated upon our survival in social groups. Within the brain pleasure chemicals are released when we connect with others. When we connect with someone, </a:t>
            </a:r>
            <a:r>
              <a:rPr lang="en-GB" baseline="0" dirty="0" err="1" smtClean="0"/>
              <a:t>oxytocin</a:t>
            </a:r>
            <a:r>
              <a:rPr lang="en-GB" baseline="0" dirty="0" smtClean="0"/>
              <a:t> flows through our brain and body making as Hamilton advises... Us more trusting and more generous.</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14</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err="1" smtClean="0"/>
              <a:t>Neuroplasticity</a:t>
            </a:r>
            <a:r>
              <a:rPr lang="en-GB" baseline="0" dirty="0" smtClean="0"/>
              <a:t>  in the brain. The human brain &amp; nervous system have therefore evolved over vast periods of time in environments of close co-operative contact with others. Kind behaviour has always been necessary for survival. Generosity to others feels good, it feels so good that there is now a term called helpers high to describe how acts of kindness promote good feeling and raise self-esteem. Generous acts not only raise self esteem but have a range of beneficial health benefits – better digestion, fewer colds, better sleep. It also generates brain growth.</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15</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Don Bosco founder of the Bosco schools based his educational philosophy on acts of kindness removing violent punishment. </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Small things with great kindness. I started off my career in residential care with the idea of how potent practice in child care could be if we joined everything up, using the generic skills we had as practitioners to practice inside and outside the residential service. It was a grand idea, but as time has gone on I have grown to understand the wisdom of Mother Teresa’s words – and this input to the gathering is an attempt to place “kindness” at the heart of our profession.</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Putting kindness at the heart of what we do may sound a bit gooey</a:t>
            </a:r>
            <a:r>
              <a:rPr lang="en-GB" baseline="0" dirty="0" smtClean="0"/>
              <a:t> and sugary sweet, but I would assert that acts of kindness are the core of healing and development at the “core of care” as Henry Maier would have said. Acts that have so much meaning, taken from instinct but now validated by advances in n</a:t>
            </a:r>
          </a:p>
          <a:p>
            <a:r>
              <a:rPr lang="en-GB" baseline="0" dirty="0" smtClean="0"/>
              <a:t>neuroscience. I will go to talk of this validation  during this presentation.</a:t>
            </a:r>
          </a:p>
          <a:p>
            <a:endParaRPr lang="en-GB" baseline="0" dirty="0" smtClean="0"/>
          </a:p>
          <a:p>
            <a:r>
              <a:rPr lang="en-GB" baseline="0" dirty="0" smtClean="0"/>
              <a:t>Compassion is closely linked to kindness. In compassion we share another’s pain, wish them free of suffering and as Hamilton (2010) advises “are then motivated to help them to be kind. Link to issue of tending instinct and the “</a:t>
            </a:r>
            <a:r>
              <a:rPr lang="en-GB" baseline="0" dirty="0" err="1" smtClean="0"/>
              <a:t>Vagus</a:t>
            </a:r>
            <a:r>
              <a:rPr lang="en-GB" baseline="0" dirty="0" smtClean="0"/>
              <a:t> nerve found in the brain.</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CYC  environments have always been busy places. People</a:t>
            </a:r>
            <a:r>
              <a:rPr lang="en-GB" baseline="0" dirty="0" smtClean="0"/>
              <a:t> and things come and go. Amid the day-to-day hub-</a:t>
            </a:r>
            <a:r>
              <a:rPr lang="en-GB" baseline="0" dirty="0" err="1" smtClean="0"/>
              <a:t>bub</a:t>
            </a:r>
            <a:r>
              <a:rPr lang="en-GB" baseline="0" dirty="0" smtClean="0"/>
              <a:t> of schedules and activities is the life blood of CYC work, relational care. Relationships that support and enable are at the heart of CYC, the ability to make sense of complex situations and respond to the needs communicated are essential to responding effectively, sensitively and appropriately.</a:t>
            </a:r>
          </a:p>
          <a:p>
            <a:endParaRPr lang="en-GB" baseline="0" dirty="0" smtClean="0"/>
          </a:p>
          <a:p>
            <a:pPr algn="l"/>
            <a:r>
              <a:rPr lang="en-GB" baseline="0" dirty="0" smtClean="0"/>
              <a:t>Essential to effective care is the ability of CYC workers to create trusting relationships and I would argue that the key to the door of trust are basic acts of kindness. However like Long  I would assert that  kindness has been neglected by our field   </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a time when we are considering our future,</a:t>
            </a:r>
            <a:r>
              <a:rPr lang="en-GB" baseline="0" dirty="0" smtClean="0"/>
              <a:t> considering something so huge, something small is so big, something so old is so new.</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noted researchers in our field have been writing  for years about kindness. Nicolas Long -  long involved in the re-education movement in the US Brokenleg, in acts of generosity,  Bosco on how kindness is a trait favoured in workers that can help those troubled, kindness is the source of energy in our field that can connect us relationally and develop trust. </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Attachment specialists in Scotland such as Sally </a:t>
            </a:r>
            <a:r>
              <a:rPr lang="en-GB" dirty="0" err="1" smtClean="0"/>
              <a:t>Wassell</a:t>
            </a:r>
            <a:r>
              <a:rPr lang="en-GB" dirty="0" smtClean="0"/>
              <a:t> asks practitioners to stimulate</a:t>
            </a:r>
            <a:r>
              <a:rPr lang="en-GB" baseline="0" dirty="0" smtClean="0"/>
              <a:t> their curiosity with troubled young people. Kind acts can be a vehicle to  enquire why a young person does what they do. Kindness becomes a bridge  to overcome resistance, to build relationships.</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At the core of all emotional and behavioural problems are unmet needs. One of the four clear growth needs areas is generosity. Meeting this need area requires kindness and altruism, what Garfat and </a:t>
            </a:r>
            <a:r>
              <a:rPr lang="en-GB" dirty="0" err="1" smtClean="0"/>
              <a:t>Fulcher</a:t>
            </a:r>
            <a:r>
              <a:rPr lang="en-GB" dirty="0" smtClean="0"/>
              <a:t> (2008)</a:t>
            </a:r>
            <a:r>
              <a:rPr lang="en-GB" baseline="0" dirty="0" smtClean="0"/>
              <a:t> refer to as reciprocal altruism. What you give out in kind generous acts comes back to you over time. Generosity is taught, modelled, encouraged, in the milieu, in the daily life of our young people.</a:t>
            </a:r>
            <a:r>
              <a:rPr lang="en-GB" dirty="0" smtClean="0"/>
              <a:t> When all staff live with the children, acts of human kindness (</a:t>
            </a:r>
            <a:r>
              <a:rPr lang="en-GB" sz="1200" b="0" i="0" u="none" strike="noStrike" kern="1200" dirty="0" smtClean="0">
                <a:solidFill>
                  <a:schemeClr val="tx1"/>
                </a:solidFill>
                <a:latin typeface="+mn-lt"/>
                <a:ea typeface="+mn-ea"/>
                <a:cs typeface="+mn-cs"/>
                <a:hlinkClick r:id="" action="ppaction://hlinkfile"/>
              </a:rPr>
              <a:t>Long, 1997</a:t>
            </a:r>
            <a:r>
              <a:rPr lang="en-GB" dirty="0" smtClean="0"/>
              <a:t>) are spontaneous and evident throughout the program,</a:t>
            </a:r>
            <a:r>
              <a:rPr lang="en-GB" baseline="0" dirty="0" smtClean="0"/>
              <a:t> (</a:t>
            </a:r>
            <a:r>
              <a:rPr lang="en-GB" baseline="0" dirty="0" err="1" smtClean="0"/>
              <a:t>Marsten</a:t>
            </a:r>
            <a:r>
              <a:rPr lang="en-GB" baseline="0" dirty="0" smtClean="0"/>
              <a:t>, 2001).</a:t>
            </a:r>
            <a:endParaRPr lang="en-GB" dirty="0"/>
          </a:p>
        </p:txBody>
      </p:sp>
      <p:sp>
        <p:nvSpPr>
          <p:cNvPr id="4" name="Slide Number Placeholder 3"/>
          <p:cNvSpPr>
            <a:spLocks noGrp="1"/>
          </p:cNvSpPr>
          <p:nvPr>
            <p:ph type="sldNum" sz="quarter" idx="10"/>
          </p:nvPr>
        </p:nvSpPr>
        <p:spPr/>
        <p:txBody>
          <a:bodyPr/>
          <a:lstStyle/>
          <a:p>
            <a:fld id="{C9D1840A-72D7-469F-B015-61A9B63009B2}"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B40961-E191-41D6-8BA1-73F8EA422EA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F2262F-A840-4A4E-A897-8F2A9960B4E3}" type="datetimeFigureOut">
              <a:rPr lang="en-GB" smtClean="0"/>
              <a:pPr/>
              <a:t>16/03/2012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EB40961-E191-41D6-8BA1-73F8EA422EA7}"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F2262F-A840-4A4E-A897-8F2A9960B4E3}" type="datetimeFigureOut">
              <a:rPr lang="en-GB" smtClean="0"/>
              <a:pPr/>
              <a:t>16/03/2012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B40961-E191-41D6-8BA1-73F8EA422EA7}"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08720"/>
            <a:ext cx="7416824" cy="5544616"/>
          </a:xfrm>
          <a:prstGeom prst="parallelogram">
            <a:avLst/>
          </a:prstGeom>
          <a:solidFill>
            <a:schemeClr val="accent1">
              <a:lumMod val="60000"/>
              <a:lumOff val="40000"/>
            </a:schemeClr>
          </a:solidFill>
          <a:effectLst>
            <a:outerShdw blurRad="76200" dir="18900000" sy="23000" kx="-1200000" algn="bl" rotWithShape="0">
              <a:prstClr val="black">
                <a:alpha val="20000"/>
              </a:prstClr>
            </a:outerShdw>
          </a:effectLst>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t/>
            </a:r>
            <a:b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br>
            <a: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t/>
            </a:r>
            <a:b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br>
            <a: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t/>
            </a:r>
            <a:b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br>
            <a:r>
              <a:rPr lang="en-GB" sz="8000" b="1" dirty="0" smtClean="0">
                <a:solidFill>
                  <a:schemeClr val="accent2">
                    <a:lumMod val="50000"/>
                  </a:schemeClr>
                </a:solidFill>
                <a:effectLst>
                  <a:outerShdw blurRad="60007" dist="200025" dir="15000000" sy="30000" kx="-1800000" algn="bl" rotWithShape="0">
                    <a:prstClr val="black">
                      <a:alpha val="32000"/>
                    </a:prstClr>
                  </a:outerShdw>
                </a:effectLst>
              </a:rPr>
              <a:t>CYC</a:t>
            </a:r>
            <a:r>
              <a:rPr lang="en-GB" sz="5300" b="1" dirty="0" smtClean="0">
                <a:solidFill>
                  <a:srgbClr val="FF0000"/>
                </a:solidFill>
                <a:effectLst>
                  <a:outerShdw blurRad="60007" dist="200025" dir="15000000" sy="30000" kx="-1800000" algn="bl" rotWithShape="0">
                    <a:prstClr val="black">
                      <a:alpha val="32000"/>
                    </a:prstClr>
                  </a:outerShdw>
                </a:effectLst>
              </a:rPr>
              <a:t/>
            </a:r>
            <a:br>
              <a:rPr lang="en-GB" sz="5300" b="1" dirty="0" smtClean="0">
                <a:solidFill>
                  <a:srgbClr val="FF0000"/>
                </a:solidFill>
                <a:effectLst>
                  <a:outerShdw blurRad="60007" dist="200025" dir="15000000" sy="30000" kx="-1800000" algn="bl" rotWithShape="0">
                    <a:prstClr val="black">
                      <a:alpha val="32000"/>
                    </a:prstClr>
                  </a:outerShdw>
                </a:effectLst>
              </a:rPr>
            </a:br>
            <a:r>
              <a:rPr lang="en-GB" b="1" dirty="0" smtClean="0">
                <a:solidFill>
                  <a:srgbClr val="FF0000"/>
                </a:solidFill>
                <a:effectLst>
                  <a:outerShdw blurRad="60007" dist="200025" dir="15000000" sy="30000" kx="-1800000" algn="bl" rotWithShape="0">
                    <a:prstClr val="black">
                      <a:alpha val="32000"/>
                    </a:prstClr>
                  </a:outerShdw>
                </a:effectLst>
              </a:rPr>
              <a:t>“THE CLAN GATHERING”</a:t>
            </a:r>
            <a:br>
              <a:rPr lang="en-GB" b="1" dirty="0" smtClean="0">
                <a:solidFill>
                  <a:srgbClr val="FF0000"/>
                </a:solidFill>
                <a:effectLst>
                  <a:outerShdw blurRad="60007" dist="200025" dir="15000000" sy="30000" kx="-1800000" algn="bl" rotWithShape="0">
                    <a:prstClr val="black">
                      <a:alpha val="32000"/>
                    </a:prstClr>
                  </a:outerShdw>
                </a:effectLst>
              </a:rPr>
            </a:br>
            <a:r>
              <a:rPr lang="en-GB" b="1" dirty="0" smtClean="0">
                <a:solidFill>
                  <a:srgbClr val="FF0000"/>
                </a:solidFill>
                <a:effectLst>
                  <a:outerShdw blurRad="60007" dist="200025" dir="15000000" sy="30000" kx="-1800000" algn="bl" rotWithShape="0">
                    <a:prstClr val="black">
                      <a:alpha val="32000"/>
                    </a:prstClr>
                  </a:outerShdw>
                </a:effectLst>
              </a:rPr>
              <a:t/>
            </a:r>
            <a:br>
              <a:rPr lang="en-GB" b="1" dirty="0" smtClean="0">
                <a:solidFill>
                  <a:srgbClr val="FF0000"/>
                </a:solidFill>
                <a:effectLst>
                  <a:outerShdw blurRad="60007" dist="200025" dir="15000000" sy="30000" kx="-1800000" algn="bl" rotWithShape="0">
                    <a:prstClr val="black">
                      <a:alpha val="32000"/>
                    </a:prstClr>
                  </a:outerShdw>
                </a:effectLst>
              </a:rPr>
            </a:br>
            <a:r>
              <a:rPr lang="en-GB" dirty="0" smtClean="0">
                <a:effectLst>
                  <a:outerShdw blurRad="60007" dist="200025" dir="15000000" sy="30000" kx="-1800000" algn="bl" rotWithShape="0">
                    <a:prstClr val="black">
                      <a:alpha val="32000"/>
                    </a:prstClr>
                  </a:outerShdw>
                </a:effectLst>
              </a:rPr>
              <a:t>PAISLEY</a:t>
            </a:r>
            <a:br>
              <a:rPr lang="en-GB" dirty="0" smtClean="0">
                <a:effectLst>
                  <a:outerShdw blurRad="60007" dist="200025" dir="15000000" sy="30000" kx="-1800000" algn="bl" rotWithShape="0">
                    <a:prstClr val="black">
                      <a:alpha val="32000"/>
                    </a:prstClr>
                  </a:outerShdw>
                </a:effectLst>
              </a:rPr>
            </a:br>
            <a:r>
              <a:rPr lang="en-GB" dirty="0" smtClean="0">
                <a:effectLst>
                  <a:outerShdw blurRad="60007" dist="200025" dir="15000000" sy="30000" kx="-1800000" algn="bl" rotWithShape="0">
                    <a:prstClr val="black">
                      <a:alpha val="32000"/>
                    </a:prstClr>
                  </a:outerShdw>
                </a:effectLst>
              </a:rPr>
              <a:t>19 March 2012</a:t>
            </a:r>
            <a:endParaRPr lang="en-GB" dirty="0">
              <a:effectLst>
                <a:outerShdw blurRad="60007" dist="200025" dir="15000000" sy="30000" kx="-1800000" algn="bl" rotWithShape="0">
                  <a:prstClr val="black">
                    <a:alpha val="32000"/>
                  </a:prstClr>
                </a:outerShdw>
              </a:effectLst>
            </a:endParaRPr>
          </a:p>
        </p:txBody>
      </p:sp>
      <p:pic>
        <p:nvPicPr>
          <p:cNvPr id="1028" name="Picture 4" descr="C:\Users\Max2\Desktop\Kindness\blue sky.png"/>
          <p:cNvPicPr>
            <a:picLocks noChangeAspect="1" noChangeArrowheads="1"/>
          </p:cNvPicPr>
          <p:nvPr/>
        </p:nvPicPr>
        <p:blipFill>
          <a:blip r:embed="rId3" cstate="print"/>
          <a:srcRect/>
          <a:stretch>
            <a:fillRect/>
          </a:stretch>
        </p:blipFill>
        <p:spPr bwMode="auto">
          <a:xfrm>
            <a:off x="2051720" y="3429000"/>
            <a:ext cx="3960440" cy="79208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764704"/>
            <a:ext cx="4536504" cy="794352"/>
          </a:xfrm>
        </p:spPr>
        <p:txBody>
          <a:bodyPr>
            <a:noAutofit/>
          </a:bodyPr>
          <a:lstStyle/>
          <a:p>
            <a:pPr algn="ctr"/>
            <a:r>
              <a:rPr lang="en-GB" sz="6000" b="1" dirty="0" smtClean="0">
                <a:ln w="12700">
                  <a:solidFill>
                    <a:srgbClr val="00B050"/>
                  </a:solidFill>
                  <a:prstDash val="solid"/>
                </a:ln>
                <a:solidFill>
                  <a:schemeClr val="bg2">
                    <a:tint val="85000"/>
                    <a:satMod val="155000"/>
                  </a:schemeClr>
                </a:solidFill>
                <a:effectLst>
                  <a:outerShdw blurRad="41275" dist="20320" dir="1800000" algn="tl" rotWithShape="0">
                    <a:srgbClr val="000000">
                      <a:alpha val="40000"/>
                    </a:srgbClr>
                  </a:outerShdw>
                </a:effectLst>
              </a:rPr>
              <a:t>Generosity</a:t>
            </a:r>
            <a:endParaRPr lang="en-GB" sz="6000" b="1" dirty="0">
              <a:ln w="12700">
                <a:solidFill>
                  <a:srgbClr val="00B05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67544" y="1628800"/>
            <a:ext cx="8229600" cy="4389120"/>
          </a:xfrm>
        </p:spPr>
        <p:txBody>
          <a:bodyPr>
            <a:normAutofit/>
          </a:bodyPr>
          <a:lstStyle/>
          <a:p>
            <a:pPr>
              <a:buNone/>
            </a:pPr>
            <a:r>
              <a:rPr lang="en-US" sz="3200" b="1" dirty="0" smtClean="0">
                <a:solidFill>
                  <a:srgbClr val="6A0C56"/>
                </a:solidFill>
              </a:rPr>
              <a:t>“When real generosity occurs, the recipient feels nurtured and healing begins. In the process of reciprocal generosity, the community reaches out to those in need; the person befriended responds with generosity as well”</a:t>
            </a:r>
          </a:p>
          <a:p>
            <a:pPr>
              <a:buNone/>
            </a:pPr>
            <a:endParaRPr lang="en-US" sz="2400" dirty="0" smtClean="0">
              <a:solidFill>
                <a:srgbClr val="6A0C56"/>
              </a:solidFill>
            </a:endParaRPr>
          </a:p>
          <a:p>
            <a:pPr>
              <a:buNone/>
            </a:pPr>
            <a:r>
              <a:rPr lang="en-US" sz="2400" dirty="0" smtClean="0">
                <a:solidFill>
                  <a:srgbClr val="6A0C56"/>
                </a:solidFill>
              </a:rPr>
              <a:t>(Brokenleg, 1999 n.p) </a:t>
            </a:r>
            <a:endParaRPr lang="en-GB" sz="2400" dirty="0">
              <a:solidFill>
                <a:srgbClr val="6A0C56"/>
              </a:solidFill>
            </a:endParaRPr>
          </a:p>
        </p:txBody>
      </p:sp>
      <p:pic>
        <p:nvPicPr>
          <p:cNvPr id="3074" name="Picture 2" descr="C:\Users\Max2\Desktop\gererous behaviour.jpg"/>
          <p:cNvPicPr>
            <a:picLocks noChangeAspect="1" noChangeArrowheads="1"/>
          </p:cNvPicPr>
          <p:nvPr/>
        </p:nvPicPr>
        <p:blipFill>
          <a:blip r:embed="rId3" cstate="print"/>
          <a:srcRect/>
          <a:stretch>
            <a:fillRect/>
          </a:stretch>
        </p:blipFill>
        <p:spPr bwMode="auto">
          <a:xfrm>
            <a:off x="5413482" y="4797152"/>
            <a:ext cx="3118958" cy="185000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4968552" cy="794352"/>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GB" sz="6700" b="1" dirty="0" smtClean="0">
                <a:ln>
                  <a:solidFill>
                    <a:srgbClr val="6A0C56"/>
                  </a:solidFill>
                </a:ln>
                <a:solidFill>
                  <a:schemeClr val="accent3"/>
                </a:solidFill>
                <a:effectLst>
                  <a:outerShdw blurRad="50800" dist="38100" dir="5400000" algn="t" rotWithShape="0">
                    <a:prstClr val="black">
                      <a:alpha val="40000"/>
                    </a:prstClr>
                  </a:outerShdw>
                </a:effectLst>
              </a:rPr>
              <a:t>Saying Hello </a:t>
            </a:r>
            <a:r>
              <a:rPr lang="en-GB" sz="6000" b="1" dirty="0" smtClean="0">
                <a:ln>
                  <a:solidFill>
                    <a:srgbClr val="6A0C56"/>
                  </a:solidFill>
                </a:ln>
                <a:solidFill>
                  <a:schemeClr val="accent3"/>
                </a:solidFill>
                <a:effectLst>
                  <a:outerShdw blurRad="50800" dist="38100" dir="5400000" algn="t" rotWithShape="0">
                    <a:prstClr val="black">
                      <a:alpha val="40000"/>
                    </a:prstClr>
                  </a:outerShdw>
                </a:effectLst>
              </a:rPr>
              <a:t>....</a:t>
            </a:r>
            <a:endParaRPr lang="en-GB" sz="6000" b="1" dirty="0">
              <a:ln>
                <a:solidFill>
                  <a:srgbClr val="6A0C56"/>
                </a:solidFill>
              </a:ln>
              <a:solidFill>
                <a:schemeClr val="accent3"/>
              </a:solidFill>
              <a:effectLst>
                <a:outerShdw blurRad="50800" dist="38100" dir="5400000" algn="t" rotWithShape="0">
                  <a:prstClr val="black">
                    <a:alpha val="40000"/>
                  </a:prstClr>
                </a:outerShdw>
              </a:effectLst>
            </a:endParaRPr>
          </a:p>
        </p:txBody>
      </p:sp>
      <p:sp>
        <p:nvSpPr>
          <p:cNvPr id="3" name="Content Placeholder 2"/>
          <p:cNvSpPr>
            <a:spLocks noGrp="1"/>
          </p:cNvSpPr>
          <p:nvPr>
            <p:ph idx="1"/>
          </p:nvPr>
        </p:nvSpPr>
        <p:spPr>
          <a:xfrm>
            <a:off x="395536" y="1700808"/>
            <a:ext cx="8229600" cy="4389120"/>
          </a:xfrm>
        </p:spPr>
        <p:txBody>
          <a:bodyPr>
            <a:normAutofit/>
          </a:bodyPr>
          <a:lstStyle/>
          <a:p>
            <a:pPr>
              <a:buNone/>
            </a:pPr>
            <a:r>
              <a:rPr lang="en-GB" sz="3600" b="1" dirty="0" smtClean="0">
                <a:solidFill>
                  <a:srgbClr val="6A0C56"/>
                </a:solidFill>
              </a:rPr>
              <a:t>“The voyage of the therapeutic      child care relationship begins with that first step of "saying hello." How you take that step may well determine how the journey goes.” </a:t>
            </a:r>
          </a:p>
          <a:p>
            <a:pPr>
              <a:buNone/>
            </a:pPr>
            <a:r>
              <a:rPr lang="en-GB" sz="2400" b="1" dirty="0" smtClean="0">
                <a:solidFill>
                  <a:srgbClr val="6A0C56"/>
                </a:solidFill>
              </a:rPr>
              <a:t>    </a:t>
            </a:r>
          </a:p>
          <a:p>
            <a:pPr>
              <a:buNone/>
            </a:pPr>
            <a:r>
              <a:rPr lang="en-GB" sz="2400" b="1" dirty="0" smtClean="0">
                <a:solidFill>
                  <a:srgbClr val="6A0C56"/>
                </a:solidFill>
              </a:rPr>
              <a:t>(Garfat, 1989)</a:t>
            </a:r>
          </a:p>
          <a:p>
            <a:pPr>
              <a:buNone/>
            </a:pPr>
            <a:r>
              <a:rPr lang="en-GB" sz="1400" b="1" i="1" dirty="0" smtClean="0"/>
              <a:t>Journal of Child and Youth Care, 1989, Vol. 4(2), p v-viii</a:t>
            </a:r>
            <a:endParaRPr lang="en-GB" sz="1400" b="1" dirty="0">
              <a:solidFill>
                <a:schemeClr val="bg2">
                  <a:lumMod val="50000"/>
                </a:schemeClr>
              </a:solidFill>
            </a:endParaRPr>
          </a:p>
        </p:txBody>
      </p:sp>
      <p:pic>
        <p:nvPicPr>
          <p:cNvPr id="4099" name="Picture 3" descr="C:\Users\Max2\Desktop\hello.jpg"/>
          <p:cNvPicPr>
            <a:picLocks noChangeAspect="1" noChangeArrowheads="1"/>
          </p:cNvPicPr>
          <p:nvPr/>
        </p:nvPicPr>
        <p:blipFill>
          <a:blip r:embed="rId3" cstate="print"/>
          <a:srcRect/>
          <a:stretch>
            <a:fillRect/>
          </a:stretch>
        </p:blipFill>
        <p:spPr bwMode="auto">
          <a:xfrm>
            <a:off x="5148064" y="4581128"/>
            <a:ext cx="3600400" cy="20882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blinds(horizontal)">
                                      <p:cBhvr>
                                        <p:cTn id="7"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Valuing Kindness</a:t>
            </a:r>
            <a:endParaRPr lang="en-GB" dirty="0"/>
          </a:p>
        </p:txBody>
      </p:sp>
      <p:sp>
        <p:nvSpPr>
          <p:cNvPr id="3" name="Content Placeholder 2"/>
          <p:cNvSpPr>
            <a:spLocks noGrp="1"/>
          </p:cNvSpPr>
          <p:nvPr>
            <p:ph idx="1"/>
          </p:nvPr>
        </p:nvSpPr>
        <p:spPr>
          <a:xfrm>
            <a:off x="467544" y="1916832"/>
            <a:ext cx="8229600" cy="4389120"/>
          </a:xfrm>
        </p:spPr>
        <p:txBody>
          <a:bodyPr/>
          <a:lstStyle/>
          <a:p>
            <a:r>
              <a:rPr lang="en-GB" sz="4800" dirty="0" smtClean="0">
                <a:solidFill>
                  <a:srgbClr val="002060"/>
                </a:solidFill>
              </a:rPr>
              <a:t>“The value of a man resides in what he gives and not in what he is capable of receiving.”</a:t>
            </a:r>
          </a:p>
          <a:p>
            <a:pPr>
              <a:buNone/>
            </a:pPr>
            <a:r>
              <a:rPr lang="en-GB" sz="1600" dirty="0" smtClean="0"/>
              <a:t> Albert Einstein</a:t>
            </a:r>
            <a:endParaRPr lang="en-GB" sz="1600" dirty="0"/>
          </a:p>
        </p:txBody>
      </p:sp>
      <p:pic>
        <p:nvPicPr>
          <p:cNvPr id="1026" name="Picture 2" descr="C:\Users\Max2\Desktop\Einstein.jpg"/>
          <p:cNvPicPr>
            <a:picLocks noChangeAspect="1" noChangeArrowheads="1"/>
          </p:cNvPicPr>
          <p:nvPr/>
        </p:nvPicPr>
        <p:blipFill>
          <a:blip r:embed="rId3" cstate="print"/>
          <a:srcRect/>
          <a:stretch>
            <a:fillRect/>
          </a:stretch>
        </p:blipFill>
        <p:spPr bwMode="auto">
          <a:xfrm>
            <a:off x="4644008" y="4365104"/>
            <a:ext cx="3240360" cy="2160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7200" dirty="0" smtClean="0">
                <a:solidFill>
                  <a:srgbClr val="C00000"/>
                </a:solidFill>
              </a:rPr>
              <a:t>The Road Ahead</a:t>
            </a:r>
            <a:endParaRPr lang="en-GB" sz="7200" dirty="0">
              <a:solidFill>
                <a:srgbClr val="C00000"/>
              </a:solidFill>
            </a:endParaRPr>
          </a:p>
        </p:txBody>
      </p:sp>
      <p:sp>
        <p:nvSpPr>
          <p:cNvPr id="3" name="Content Placeholder 2"/>
          <p:cNvSpPr>
            <a:spLocks noGrp="1"/>
          </p:cNvSpPr>
          <p:nvPr>
            <p:ph idx="1"/>
          </p:nvPr>
        </p:nvSpPr>
        <p:spPr/>
        <p:txBody>
          <a:bodyPr/>
          <a:lstStyle/>
          <a:p>
            <a:r>
              <a:rPr lang="en-GB" sz="5400" dirty="0" smtClean="0">
                <a:solidFill>
                  <a:srgbClr val="0070C0"/>
                </a:solidFill>
              </a:rPr>
              <a:t>“Acts of </a:t>
            </a:r>
            <a:r>
              <a:rPr lang="en-GB" sz="6000" dirty="0" smtClean="0">
                <a:solidFill>
                  <a:srgbClr val="FF5050"/>
                </a:solidFill>
              </a:rPr>
              <a:t>kindness </a:t>
            </a:r>
            <a:r>
              <a:rPr lang="en-GB" sz="5400" dirty="0" smtClean="0">
                <a:solidFill>
                  <a:srgbClr val="0070C0"/>
                </a:solidFill>
              </a:rPr>
              <a:t>find their way into the chemistry and structure the brain”.</a:t>
            </a:r>
          </a:p>
          <a:p>
            <a:pPr>
              <a:buNone/>
            </a:pPr>
            <a:r>
              <a:rPr lang="en-GB" dirty="0" smtClean="0"/>
              <a:t>(Hamilton, 2010)</a:t>
            </a:r>
            <a:endParaRPr lang="en-GB" dirty="0"/>
          </a:p>
        </p:txBody>
      </p:sp>
      <p:pic>
        <p:nvPicPr>
          <p:cNvPr id="2050" name="Picture 2" descr="C:\Users\Max2\Desktop\brain eyes.jpg"/>
          <p:cNvPicPr>
            <a:picLocks noChangeAspect="1" noChangeArrowheads="1"/>
          </p:cNvPicPr>
          <p:nvPr/>
        </p:nvPicPr>
        <p:blipFill>
          <a:blip r:embed="rId2" cstate="print"/>
          <a:srcRect/>
          <a:stretch>
            <a:fillRect/>
          </a:stretch>
        </p:blipFill>
        <p:spPr bwMode="auto">
          <a:xfrm>
            <a:off x="5076056" y="4558308"/>
            <a:ext cx="2088232" cy="208823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866360"/>
          </a:xfrm>
          <a:prstGeom prst="round2DiagRect">
            <a:avLst/>
          </a:prstGeom>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en-GB" dirty="0" smtClean="0"/>
              <a:t>Genetically wired </a:t>
            </a:r>
            <a:r>
              <a:rPr lang="en-GB" sz="6700" dirty="0" smtClean="0"/>
              <a:t>2</a:t>
            </a:r>
            <a:r>
              <a:rPr lang="en-GB" dirty="0" smtClean="0"/>
              <a:t> B Kind</a:t>
            </a:r>
            <a:endParaRPr lang="en-GB" dirty="0"/>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buNone/>
            </a:pPr>
            <a:r>
              <a:rPr lang="en-GB" dirty="0" smtClean="0">
                <a:solidFill>
                  <a:srgbClr val="0070C0"/>
                </a:solidFill>
              </a:rPr>
              <a:t>“The human brain and nervous system have evolved over vast periods of time in an environment of close cooperative contact with others, where kind behaviour was necessary for survival</a:t>
            </a:r>
          </a:p>
          <a:p>
            <a:endParaRPr lang="en-GB" dirty="0" smtClean="0">
              <a:solidFill>
                <a:srgbClr val="0070C0"/>
              </a:solidFill>
            </a:endParaRPr>
          </a:p>
          <a:p>
            <a:pPr>
              <a:buNone/>
            </a:pPr>
            <a:r>
              <a:rPr lang="en-GB" dirty="0" smtClean="0">
                <a:solidFill>
                  <a:srgbClr val="0070C0"/>
                </a:solidFill>
              </a:rPr>
              <a:t>... </a:t>
            </a:r>
            <a:r>
              <a:rPr lang="en-GB" sz="3600" dirty="0" smtClean="0">
                <a:solidFill>
                  <a:srgbClr val="0070C0"/>
                </a:solidFill>
              </a:rPr>
              <a:t>We are actually genetically wired to be kind”</a:t>
            </a:r>
            <a:endParaRPr lang="en-GB" dirty="0" smtClean="0"/>
          </a:p>
          <a:p>
            <a:pPr>
              <a:buNone/>
            </a:pPr>
            <a:r>
              <a:rPr lang="en-GB" sz="2000" dirty="0" smtClean="0"/>
              <a:t>(Hamilton, 2009)</a:t>
            </a:r>
          </a:p>
          <a:p>
            <a:endParaRPr lang="en-GB" dirty="0"/>
          </a:p>
        </p:txBody>
      </p:sp>
      <p:pic>
        <p:nvPicPr>
          <p:cNvPr id="2050" name="Picture 2" descr="C:\Users\Max2\Desktop\brain sciece &amp; kindness.jpg"/>
          <p:cNvPicPr>
            <a:picLocks noChangeAspect="1" noChangeArrowheads="1"/>
          </p:cNvPicPr>
          <p:nvPr/>
        </p:nvPicPr>
        <p:blipFill>
          <a:blip r:embed="rId3" cstate="print"/>
          <a:srcRect/>
          <a:stretch>
            <a:fillRect/>
          </a:stretch>
        </p:blipFill>
        <p:spPr bwMode="auto">
          <a:xfrm>
            <a:off x="5292080" y="4797152"/>
            <a:ext cx="3384376" cy="18002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Changing Brains through kindness</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GB" sz="5400" dirty="0" smtClean="0">
                <a:solidFill>
                  <a:srgbClr val="6A0C56"/>
                </a:solidFill>
              </a:rPr>
              <a:t>“Whether you’re being kind or showing compassion you are changing your brain”.</a:t>
            </a:r>
          </a:p>
          <a:p>
            <a:pPr>
              <a:buNone/>
            </a:pPr>
            <a:r>
              <a:rPr lang="en-GB" sz="2400" dirty="0" smtClean="0">
                <a:solidFill>
                  <a:srgbClr val="00FF00"/>
                </a:solidFill>
              </a:rPr>
              <a:t>(Hamilton, 2010) </a:t>
            </a:r>
            <a:endParaRPr lang="en-GB" sz="2400" dirty="0">
              <a:solidFill>
                <a:srgbClr val="00FF00"/>
              </a:solidFill>
            </a:endParaRPr>
          </a:p>
        </p:txBody>
      </p:sp>
      <p:pic>
        <p:nvPicPr>
          <p:cNvPr id="1027" name="Picture 3" descr="C:\Users\Max2\Desktop\spinal tail.jpg"/>
          <p:cNvPicPr>
            <a:picLocks noChangeAspect="1" noChangeArrowheads="1"/>
          </p:cNvPicPr>
          <p:nvPr/>
        </p:nvPicPr>
        <p:blipFill>
          <a:blip r:embed="rId3" cstate="print"/>
          <a:srcRect/>
          <a:stretch>
            <a:fillRect/>
          </a:stretch>
        </p:blipFill>
        <p:spPr bwMode="auto">
          <a:xfrm>
            <a:off x="6732241" y="4365104"/>
            <a:ext cx="2411760" cy="222034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2" charset="-78"/>
                <a:cs typeface="Andalus" pitchFamily="2" charset="-78"/>
              </a:rPr>
              <a:t>Opening  the  Mind</a:t>
            </a:r>
            <a:endParaRPr lang="en-GB" dirty="0"/>
          </a:p>
        </p:txBody>
      </p:sp>
      <p:sp>
        <p:nvSpPr>
          <p:cNvPr id="3" name="Content Placeholder 2"/>
          <p:cNvSpPr>
            <a:spLocks noGrp="1"/>
          </p:cNvSpPr>
          <p:nvPr>
            <p:ph idx="1"/>
          </p:nvPr>
        </p:nvSpPr>
        <p:spPr>
          <a:xfrm>
            <a:off x="467544" y="2060848"/>
            <a:ext cx="8229600" cy="4389120"/>
          </a:xfrm>
        </p:spPr>
        <p:txBody>
          <a:bodyPr/>
          <a:lstStyle/>
          <a:p>
            <a:pPr>
              <a:buNone/>
            </a:pPr>
            <a:r>
              <a:rPr lang="en-GB" sz="4400" dirty="0" smtClean="0">
                <a:solidFill>
                  <a:srgbClr val="002060"/>
                </a:solidFill>
                <a:latin typeface="Andalus" pitchFamily="2" charset="-78"/>
                <a:cs typeface="Andalus" pitchFamily="2" charset="-78"/>
              </a:rPr>
              <a:t>If I’m aware of only </a:t>
            </a:r>
            <a:r>
              <a:rPr lang="en-GB" sz="4400" i="1" u="sng" dirty="0" smtClean="0">
                <a:solidFill>
                  <a:srgbClr val="C00000"/>
                </a:solidFill>
                <a:latin typeface="Andalus" pitchFamily="2" charset="-78"/>
                <a:cs typeface="Andalus" pitchFamily="2" charset="-78"/>
              </a:rPr>
              <a:t>limited </a:t>
            </a:r>
            <a:r>
              <a:rPr lang="en-GB" sz="4400" i="1" u="sng" dirty="0" smtClean="0">
                <a:solidFill>
                  <a:srgbClr val="C00000"/>
                </a:solidFill>
                <a:latin typeface="Andalus" pitchFamily="2" charset="-78"/>
                <a:cs typeface="Andalus" pitchFamily="2" charset="-78"/>
              </a:rPr>
              <a:t>alternatives</a:t>
            </a:r>
            <a:r>
              <a:rPr lang="en-GB" sz="4400" i="1" dirty="0" smtClean="0">
                <a:solidFill>
                  <a:srgbClr val="C00000"/>
                </a:solidFill>
                <a:latin typeface="Andalus" pitchFamily="2" charset="-78"/>
                <a:cs typeface="Andalus" pitchFamily="2" charset="-78"/>
              </a:rPr>
              <a:t> </a:t>
            </a:r>
          </a:p>
          <a:p>
            <a:pPr>
              <a:buNone/>
            </a:pPr>
            <a:endParaRPr lang="en-GB" sz="1100" i="1" dirty="0" smtClean="0">
              <a:solidFill>
                <a:srgbClr val="C00000"/>
              </a:solidFill>
              <a:latin typeface="Andalus" pitchFamily="2" charset="-78"/>
              <a:cs typeface="Andalus" pitchFamily="2" charset="-78"/>
            </a:endParaRPr>
          </a:p>
          <a:p>
            <a:pPr>
              <a:buNone/>
            </a:pPr>
            <a:r>
              <a:rPr lang="en-GB" sz="4800" dirty="0" smtClean="0">
                <a:solidFill>
                  <a:srgbClr val="002060"/>
                </a:solidFill>
                <a:latin typeface="Andalus" pitchFamily="2" charset="-78"/>
                <a:cs typeface="Andalus" pitchFamily="2" charset="-78"/>
              </a:rPr>
              <a:t>I can make only </a:t>
            </a:r>
          </a:p>
          <a:p>
            <a:pPr>
              <a:buNone/>
            </a:pPr>
            <a:r>
              <a:rPr lang="en-GB" sz="4800" dirty="0" smtClean="0">
                <a:solidFill>
                  <a:srgbClr val="002060"/>
                </a:solidFill>
                <a:latin typeface="Andalus" pitchFamily="2" charset="-78"/>
                <a:cs typeface="Andalus" pitchFamily="2" charset="-78"/>
              </a:rPr>
              <a:t>  </a:t>
            </a:r>
            <a:r>
              <a:rPr lang="en-GB" sz="4800" dirty="0" smtClean="0">
                <a:solidFill>
                  <a:srgbClr val="002060"/>
                </a:solidFill>
                <a:latin typeface="Andalus" pitchFamily="2" charset="-78"/>
                <a:cs typeface="Andalus" pitchFamily="2" charset="-78"/>
              </a:rPr>
              <a:t>      </a:t>
            </a:r>
            <a:r>
              <a:rPr lang="en-GB" sz="4800" dirty="0" smtClean="0">
                <a:solidFill>
                  <a:srgbClr val="002060"/>
                </a:solidFill>
                <a:latin typeface="Andalus" pitchFamily="2" charset="-78"/>
                <a:cs typeface="Andalus" pitchFamily="2" charset="-78"/>
              </a:rPr>
              <a:t>	</a:t>
            </a:r>
            <a:r>
              <a:rPr lang="en-GB" sz="4800" i="1" u="sng" dirty="0" smtClean="0">
                <a:solidFill>
                  <a:srgbClr val="C00000"/>
                </a:solidFill>
                <a:latin typeface="Andalus" pitchFamily="2" charset="-78"/>
                <a:cs typeface="Andalus" pitchFamily="2" charset="-78"/>
              </a:rPr>
              <a:t>limited choices</a:t>
            </a:r>
            <a:endParaRPr lang="en-GB" sz="4800" dirty="0" smtClean="0"/>
          </a:p>
          <a:p>
            <a:endParaRPr lang="en-GB" dirty="0"/>
          </a:p>
        </p:txBody>
      </p:sp>
      <p:pic>
        <p:nvPicPr>
          <p:cNvPr id="4" name="Picture 5" descr="C:\Users\Owner\Desktop\confused.jpg"/>
          <p:cNvPicPr>
            <a:picLocks noChangeAspect="1" noChangeArrowheads="1"/>
          </p:cNvPicPr>
          <p:nvPr/>
        </p:nvPicPr>
        <p:blipFill>
          <a:blip r:embed="rId2" cstate="print"/>
          <a:srcRect/>
          <a:stretch>
            <a:fillRect/>
          </a:stretch>
        </p:blipFill>
        <p:spPr bwMode="auto">
          <a:xfrm>
            <a:off x="6299304" y="4581128"/>
            <a:ext cx="1714247" cy="227687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143000"/>
          </a:xfrm>
        </p:spPr>
        <p:txBody>
          <a:bodyPr>
            <a:normAutofit fontScale="90000"/>
          </a:bodyPr>
          <a:lstStyle/>
          <a:p>
            <a:pPr algn="ctr"/>
            <a:r>
              <a:rPr lang="en-GB" dirty="0" smtClean="0"/>
              <a:t>Why do Positive Emotions feel Good</a:t>
            </a:r>
            <a:endParaRPr lang="en-GB" dirty="0"/>
          </a:p>
        </p:txBody>
      </p:sp>
      <p:sp>
        <p:nvSpPr>
          <p:cNvPr id="3" name="Content Placeholder 2"/>
          <p:cNvSpPr>
            <a:spLocks noGrp="1"/>
          </p:cNvSpPr>
          <p:nvPr>
            <p:ph idx="1"/>
          </p:nvPr>
        </p:nvSpPr>
        <p:spPr/>
        <p:txBody>
          <a:bodyPr/>
          <a:lstStyle/>
          <a:p>
            <a:r>
              <a:rPr lang="en-GB" sz="2000" b="1" dirty="0" smtClean="0"/>
              <a:t>“</a:t>
            </a:r>
            <a:r>
              <a:rPr lang="en-GB" sz="2400" b="1" dirty="0" smtClean="0">
                <a:solidFill>
                  <a:srgbClr val="C00000"/>
                </a:solidFill>
              </a:rPr>
              <a:t>Oxytocin receptors </a:t>
            </a:r>
            <a:r>
              <a:rPr lang="en-GB" sz="2000" dirty="0" smtClean="0"/>
              <a:t>are now being found all over  the body...</a:t>
            </a:r>
          </a:p>
          <a:p>
            <a:endParaRPr lang="en-GB" sz="2000" dirty="0" smtClean="0"/>
          </a:p>
          <a:p>
            <a:r>
              <a:rPr lang="en-GB" sz="2000" dirty="0" smtClean="0"/>
              <a:t>“A picture is emerging of Oxytocin as </a:t>
            </a:r>
            <a:r>
              <a:rPr lang="en-GB" sz="2000" b="1" dirty="0" smtClean="0">
                <a:solidFill>
                  <a:srgbClr val="6A0C56"/>
                </a:solidFill>
              </a:rPr>
              <a:t>a key component </a:t>
            </a:r>
            <a:r>
              <a:rPr lang="en-GB" sz="2000" dirty="0" smtClean="0"/>
              <a:t>in a number of </a:t>
            </a:r>
            <a:r>
              <a:rPr lang="en-GB" sz="2400" b="1" dirty="0" smtClean="0">
                <a:solidFill>
                  <a:srgbClr val="FF5050"/>
                </a:solidFill>
              </a:rPr>
              <a:t>bodily systems</a:t>
            </a:r>
            <a:r>
              <a:rPr lang="en-GB" sz="2000" b="1" dirty="0" smtClean="0"/>
              <a:t>, </a:t>
            </a:r>
            <a:r>
              <a:rPr lang="en-GB" sz="2000" dirty="0" smtClean="0"/>
              <a:t>linking the mind and body in a way never before understood ...”</a:t>
            </a:r>
          </a:p>
          <a:p>
            <a:endParaRPr lang="en-GB" sz="2000" dirty="0" smtClean="0"/>
          </a:p>
          <a:p>
            <a:r>
              <a:rPr lang="en-GB" sz="2000" dirty="0" smtClean="0"/>
              <a:t>“This link goes some way to </a:t>
            </a:r>
            <a:r>
              <a:rPr lang="en-GB" sz="2400" b="1" dirty="0" smtClean="0">
                <a:solidFill>
                  <a:srgbClr val="FF5050"/>
                </a:solidFill>
              </a:rPr>
              <a:t>explain why love and kindness </a:t>
            </a:r>
            <a:r>
              <a:rPr lang="en-GB" sz="2000" dirty="0" smtClean="0"/>
              <a:t>and compassion are so </a:t>
            </a:r>
            <a:r>
              <a:rPr lang="en-GB" sz="2000" b="1" dirty="0" smtClean="0">
                <a:solidFill>
                  <a:srgbClr val="6A0C56"/>
                </a:solidFill>
              </a:rPr>
              <a:t>good</a:t>
            </a:r>
            <a:r>
              <a:rPr lang="en-GB" sz="2000" dirty="0" smtClean="0"/>
              <a:t> for </a:t>
            </a:r>
            <a:r>
              <a:rPr lang="en-GB" sz="2000" b="1" dirty="0" smtClean="0">
                <a:solidFill>
                  <a:srgbClr val="FF5050"/>
                </a:solidFill>
              </a:rPr>
              <a:t>our physical health</a:t>
            </a:r>
            <a:r>
              <a:rPr lang="en-GB" sz="2000" dirty="0" smtClean="0"/>
              <a:t>...”</a:t>
            </a:r>
            <a:r>
              <a:rPr lang="en-GB" dirty="0" smtClean="0"/>
              <a:t> </a:t>
            </a:r>
            <a:r>
              <a:rPr lang="en-GB" sz="1600" dirty="0" smtClean="0"/>
              <a:t>(Hamilton, 2010)</a:t>
            </a:r>
            <a:endParaRPr lang="en-GB" sz="1600" dirty="0"/>
          </a:p>
        </p:txBody>
      </p:sp>
      <p:pic>
        <p:nvPicPr>
          <p:cNvPr id="3074" name="Picture 2" descr="C:\Users\Max2\Desktop\golden brain.jpg"/>
          <p:cNvPicPr>
            <a:picLocks noChangeAspect="1" noChangeArrowheads="1"/>
          </p:cNvPicPr>
          <p:nvPr/>
        </p:nvPicPr>
        <p:blipFill>
          <a:blip r:embed="rId2" cstate="print"/>
          <a:srcRect/>
          <a:stretch>
            <a:fillRect/>
          </a:stretch>
        </p:blipFill>
        <p:spPr bwMode="auto">
          <a:xfrm>
            <a:off x="6732240" y="4985792"/>
            <a:ext cx="1872208" cy="187220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820472" cy="1010376"/>
          </a:xfrm>
          <a:prstGeom prst="ellipse">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Traits of Good Workers</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23528" y="2060848"/>
            <a:ext cx="8229600" cy="3600400"/>
          </a:xfrm>
        </p:spPr>
        <p:txBody>
          <a:bodyPr/>
          <a:lstStyle/>
          <a:p>
            <a:pPr>
              <a:buNone/>
            </a:pPr>
            <a:r>
              <a:rPr lang="en-GB" dirty="0" smtClean="0"/>
              <a:t>“Bosco ... learned, through experience, </a:t>
            </a:r>
            <a:r>
              <a:rPr lang="en-GB"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that kindness, tempered with patience, was an attractive trait,</a:t>
            </a:r>
            <a:r>
              <a:rPr lang="en-GB" sz="3200" dirty="0" smtClean="0">
                <a:solidFill>
                  <a:srgbClr val="00B050"/>
                </a:solidFill>
              </a:rPr>
              <a:t> </a:t>
            </a:r>
            <a:r>
              <a:rPr lang="en-GB" dirty="0" smtClean="0">
                <a:ln>
                  <a:solidFill>
                    <a:schemeClr val="accent2">
                      <a:lumMod val="50000"/>
                    </a:schemeClr>
                  </a:solidFill>
                </a:ln>
                <a:solidFill>
                  <a:srgbClr val="FF5050"/>
                </a:solidFill>
              </a:rPr>
              <a:t>whereas rudeness, impatience, annoyance, and hypersensitiveness</a:t>
            </a:r>
            <a:r>
              <a:rPr lang="en-GB" dirty="0" smtClean="0"/>
              <a:t>, were not. He realised, too, that to show equanimity to others, to have them interested in what was being said or done, one had to be </a:t>
            </a:r>
            <a:r>
              <a:rPr lang="en-GB" dirty="0" smtClean="0">
                <a:solidFill>
                  <a:srgbClr val="0070C0"/>
                </a:solidFill>
              </a:rPr>
              <a:t>friendly, kind</a:t>
            </a:r>
            <a:r>
              <a:rPr lang="en-GB" dirty="0" smtClean="0"/>
              <a:t>, and </a:t>
            </a:r>
            <a:r>
              <a:rPr lang="en-GB" dirty="0" smtClean="0">
                <a:solidFill>
                  <a:srgbClr val="0070C0"/>
                </a:solidFill>
              </a:rPr>
              <a:t>charitable </a:t>
            </a:r>
            <a:r>
              <a:rPr lang="en-GB" dirty="0" smtClean="0"/>
              <a:t>towards people.” </a:t>
            </a:r>
            <a:endParaRPr lang="en-GB" dirty="0"/>
          </a:p>
        </p:txBody>
      </p:sp>
      <p:pic>
        <p:nvPicPr>
          <p:cNvPr id="1027" name="Picture 3" descr="C:\Users\Max2\Desktop\patience.jpg"/>
          <p:cNvPicPr>
            <a:picLocks noChangeAspect="1" noChangeArrowheads="1"/>
          </p:cNvPicPr>
          <p:nvPr/>
        </p:nvPicPr>
        <p:blipFill>
          <a:blip r:embed="rId3" cstate="print"/>
          <a:srcRect/>
          <a:stretch>
            <a:fillRect/>
          </a:stretch>
        </p:blipFill>
        <p:spPr bwMode="auto">
          <a:xfrm>
            <a:off x="6156176" y="5157192"/>
            <a:ext cx="2987824" cy="170080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Happiness for a Lifetime</a:t>
            </a:r>
            <a:endParaRPr lang="en-GB" dirty="0"/>
          </a:p>
        </p:txBody>
      </p:sp>
      <p:sp>
        <p:nvSpPr>
          <p:cNvPr id="3" name="Content Placeholder 2"/>
          <p:cNvSpPr>
            <a:spLocks noGrp="1"/>
          </p:cNvSpPr>
          <p:nvPr>
            <p:ph idx="1"/>
          </p:nvPr>
        </p:nvSpPr>
        <p:spPr/>
        <p:txBody>
          <a:bodyPr/>
          <a:lstStyle/>
          <a:p>
            <a:r>
              <a:rPr lang="en-GB" dirty="0" smtClean="0">
                <a:solidFill>
                  <a:srgbClr val="FF5050"/>
                </a:solidFill>
              </a:rPr>
              <a:t>If you want happiness for 1 hour – </a:t>
            </a:r>
            <a:r>
              <a:rPr lang="en-GB" dirty="0" smtClean="0">
                <a:solidFill>
                  <a:schemeClr val="tx2"/>
                </a:solidFill>
              </a:rPr>
              <a:t>Take a nap. </a:t>
            </a:r>
            <a:r>
              <a:rPr lang="en-GB" dirty="0" smtClean="0">
                <a:solidFill>
                  <a:srgbClr val="FF5050"/>
                </a:solidFill>
              </a:rPr>
              <a:t/>
            </a:r>
            <a:br>
              <a:rPr lang="en-GB" dirty="0" smtClean="0">
                <a:solidFill>
                  <a:srgbClr val="FF5050"/>
                </a:solidFill>
              </a:rPr>
            </a:br>
            <a:r>
              <a:rPr lang="en-GB" dirty="0" smtClean="0">
                <a:solidFill>
                  <a:srgbClr val="FF5050"/>
                </a:solidFill>
              </a:rPr>
              <a:t>If you want happiness for 1 day – </a:t>
            </a:r>
            <a:r>
              <a:rPr lang="en-GB" dirty="0" smtClean="0">
                <a:solidFill>
                  <a:schemeClr val="accent1"/>
                </a:solidFill>
              </a:rPr>
              <a:t>Go fishing.</a:t>
            </a:r>
            <a:r>
              <a:rPr lang="en-GB" dirty="0" smtClean="0">
                <a:solidFill>
                  <a:srgbClr val="FF5050"/>
                </a:solidFill>
              </a:rPr>
              <a:t/>
            </a:r>
            <a:br>
              <a:rPr lang="en-GB" dirty="0" smtClean="0">
                <a:solidFill>
                  <a:srgbClr val="FF5050"/>
                </a:solidFill>
              </a:rPr>
            </a:br>
            <a:r>
              <a:rPr lang="en-GB" dirty="0" smtClean="0">
                <a:solidFill>
                  <a:srgbClr val="FF5050"/>
                </a:solidFill>
              </a:rPr>
              <a:t>If you want happiness for 1 month – </a:t>
            </a:r>
            <a:r>
              <a:rPr lang="en-GB" dirty="0" smtClean="0">
                <a:solidFill>
                  <a:srgbClr val="00B050"/>
                </a:solidFill>
              </a:rPr>
              <a:t>Get married. </a:t>
            </a:r>
            <a:r>
              <a:rPr lang="en-GB" dirty="0" smtClean="0">
                <a:solidFill>
                  <a:srgbClr val="FF5050"/>
                </a:solidFill>
              </a:rPr>
              <a:t/>
            </a:r>
            <a:br>
              <a:rPr lang="en-GB" dirty="0" smtClean="0">
                <a:solidFill>
                  <a:srgbClr val="FF5050"/>
                </a:solidFill>
              </a:rPr>
            </a:br>
            <a:r>
              <a:rPr lang="en-GB" dirty="0" smtClean="0">
                <a:solidFill>
                  <a:srgbClr val="FF5050"/>
                </a:solidFill>
              </a:rPr>
              <a:t>If you want happiness for 1 year – </a:t>
            </a:r>
            <a:r>
              <a:rPr lang="en-GB" dirty="0" smtClean="0">
                <a:solidFill>
                  <a:srgbClr val="C00000"/>
                </a:solidFill>
              </a:rPr>
              <a:t>Inherit a fortune. </a:t>
            </a:r>
            <a:r>
              <a:rPr lang="en-GB" dirty="0" smtClean="0">
                <a:solidFill>
                  <a:srgbClr val="FF5050"/>
                </a:solidFill>
              </a:rPr>
              <a:t/>
            </a:r>
            <a:br>
              <a:rPr lang="en-GB" dirty="0" smtClean="0">
                <a:solidFill>
                  <a:srgbClr val="FF5050"/>
                </a:solidFill>
              </a:rPr>
            </a:br>
            <a:r>
              <a:rPr lang="en-GB" sz="4000" dirty="0" smtClean="0">
                <a:solidFill>
                  <a:srgbClr val="FF5050"/>
                </a:solidFill>
              </a:rPr>
              <a:t>If you want happiness for a lifetime – Be kind to others.</a:t>
            </a:r>
          </a:p>
          <a:p>
            <a:pPr>
              <a:buNone/>
            </a:pPr>
            <a:endParaRPr lang="en-GB" dirty="0"/>
          </a:p>
        </p:txBody>
      </p:sp>
      <p:pic>
        <p:nvPicPr>
          <p:cNvPr id="1026" name="Picture 2" descr="C:\Users\Max2\Desktop\thumbnail.jpg"/>
          <p:cNvPicPr>
            <a:picLocks noChangeAspect="1" noChangeArrowheads="1"/>
          </p:cNvPicPr>
          <p:nvPr/>
        </p:nvPicPr>
        <p:blipFill>
          <a:blip r:embed="rId2" cstate="print"/>
          <a:srcRect/>
          <a:stretch>
            <a:fillRect/>
          </a:stretch>
        </p:blipFill>
        <p:spPr bwMode="auto">
          <a:xfrm>
            <a:off x="5796136" y="4409728"/>
            <a:ext cx="2304256" cy="230425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08720"/>
            <a:ext cx="7851648" cy="1283568"/>
          </a:xfrm>
        </p:spPr>
        <p:txBody>
          <a:bodyPr>
            <a:noAutofit/>
          </a:bodyPr>
          <a:lstStyle/>
          <a:p>
            <a:pPr algn="ctr"/>
            <a:r>
              <a:rPr lang="en-GB" sz="5400" dirty="0" smtClean="0">
                <a:solidFill>
                  <a:srgbClr val="6A0C56"/>
                </a:solidFill>
              </a:rPr>
              <a:t>Fitting Kindness into the </a:t>
            </a:r>
            <a:br>
              <a:rPr lang="en-GB" sz="5400" dirty="0" smtClean="0">
                <a:solidFill>
                  <a:srgbClr val="6A0C56"/>
                </a:solidFill>
              </a:rPr>
            </a:br>
            <a:r>
              <a:rPr lang="en-GB" sz="5400" dirty="0" smtClean="0">
                <a:solidFill>
                  <a:srgbClr val="6A0C56"/>
                </a:solidFill>
              </a:rPr>
              <a:t>Future of  CYC</a:t>
            </a:r>
            <a:endParaRPr lang="en-GB" sz="5400" dirty="0">
              <a:solidFill>
                <a:srgbClr val="6A0C56"/>
              </a:solidFill>
            </a:endParaRPr>
          </a:p>
        </p:txBody>
      </p:sp>
      <p:sp>
        <p:nvSpPr>
          <p:cNvPr id="3" name="Subtitle 2"/>
          <p:cNvSpPr>
            <a:spLocks noGrp="1"/>
          </p:cNvSpPr>
          <p:nvPr>
            <p:ph type="subTitle" idx="1"/>
          </p:nvPr>
        </p:nvSpPr>
        <p:spPr>
          <a:xfrm>
            <a:off x="899592" y="5345832"/>
            <a:ext cx="7632848" cy="1512168"/>
          </a:xfrm>
        </p:spPr>
        <p:txBody>
          <a:bodyPr>
            <a:normAutofit fontScale="92500" lnSpcReduction="20000"/>
          </a:bodyPr>
          <a:lstStyle/>
          <a:p>
            <a:pPr algn="ctr"/>
            <a:r>
              <a:rPr lang="en-GB" i="1" dirty="0" smtClean="0">
                <a:solidFill>
                  <a:srgbClr val="7030A0"/>
                </a:solidFill>
              </a:rPr>
              <a:t>Max Smart </a:t>
            </a:r>
          </a:p>
          <a:p>
            <a:pPr algn="ctr"/>
            <a:r>
              <a:rPr lang="en-GB" i="1" dirty="0" smtClean="0">
                <a:solidFill>
                  <a:srgbClr val="7030A0"/>
                </a:solidFill>
              </a:rPr>
              <a:t>Lothian Villa </a:t>
            </a:r>
          </a:p>
          <a:p>
            <a:pPr algn="ctr"/>
            <a:r>
              <a:rPr lang="en-GB" i="1" dirty="0" smtClean="0">
                <a:solidFill>
                  <a:srgbClr val="7030A0"/>
                </a:solidFill>
              </a:rPr>
              <a:t>East Lothian </a:t>
            </a:r>
          </a:p>
          <a:p>
            <a:pPr algn="ctr"/>
            <a:r>
              <a:rPr lang="en-GB" i="1" dirty="0" smtClean="0">
                <a:solidFill>
                  <a:srgbClr val="7030A0"/>
                </a:solidFill>
              </a:rPr>
              <a:t>Scotland</a:t>
            </a:r>
            <a:endParaRPr lang="en-GB" i="1" dirty="0">
              <a:solidFill>
                <a:srgbClr val="7030A0"/>
              </a:solidFill>
            </a:endParaRPr>
          </a:p>
        </p:txBody>
      </p:sp>
      <p:pic>
        <p:nvPicPr>
          <p:cNvPr id="11266" name="Picture 2" descr="http://t0.gstatic.com/images?q=tbn:ANd9GcTYxQjLzg4hHK70TyyIU4948wXI04vY5U2AbAaO_WDkC_BBDMqK"/>
          <p:cNvPicPr>
            <a:picLocks noChangeAspect="1" noChangeArrowheads="1"/>
          </p:cNvPicPr>
          <p:nvPr/>
        </p:nvPicPr>
        <p:blipFill>
          <a:blip r:embed="rId2" cstate="print"/>
          <a:srcRect/>
          <a:stretch>
            <a:fillRect/>
          </a:stretch>
        </p:blipFill>
        <p:spPr bwMode="auto">
          <a:xfrm>
            <a:off x="2771800" y="2348879"/>
            <a:ext cx="3312368" cy="2574029"/>
          </a:xfrm>
          <a:prstGeom prst="ellipse">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pPr algn="ctr"/>
            <a:r>
              <a:rPr lang="en-GB" sz="7200" dirty="0" smtClean="0"/>
              <a:t>Lothian Villa</a:t>
            </a:r>
            <a:endParaRPr lang="en-GB" sz="7200" dirty="0"/>
          </a:p>
        </p:txBody>
      </p:sp>
      <p:pic>
        <p:nvPicPr>
          <p:cNvPr id="4" name="Content Placeholder 5" descr="016.JPG"/>
          <p:cNvPicPr>
            <a:picLocks noGrp="1" noChangeAspect="1"/>
          </p:cNvPicPr>
          <p:nvPr>
            <p:ph idx="1"/>
          </p:nvPr>
        </p:nvPicPr>
        <p:blipFill>
          <a:blip r:embed="rId3" cstate="print"/>
          <a:srcRec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Unique, Special, and Different </a:t>
            </a:r>
            <a:endParaRPr lang="en-GB" b="1" dirty="0"/>
          </a:p>
        </p:txBody>
      </p:sp>
      <p:sp>
        <p:nvSpPr>
          <p:cNvPr id="3" name="Content Placeholder 2"/>
          <p:cNvSpPr>
            <a:spLocks noGrp="1"/>
          </p:cNvSpPr>
          <p:nvPr>
            <p:ph idx="1"/>
          </p:nvPr>
        </p:nvSpPr>
        <p:spPr>
          <a:xfrm>
            <a:off x="395536" y="2204864"/>
            <a:ext cx="8496944" cy="3960440"/>
          </a:xfrm>
        </p:spPr>
        <p:txBody>
          <a:bodyPr/>
          <a:lstStyle/>
          <a:p>
            <a:pPr>
              <a:buNone/>
            </a:pPr>
            <a:r>
              <a:rPr lang="en-GB" sz="4800" dirty="0" smtClean="0">
                <a:solidFill>
                  <a:schemeClr val="accent2">
                    <a:lumMod val="75000"/>
                  </a:schemeClr>
                </a:solidFill>
              </a:rPr>
              <a:t>“We cannot do great things on this earth, only small things with great kindness”</a:t>
            </a:r>
          </a:p>
          <a:p>
            <a:endParaRPr lang="en-GB" dirty="0" smtClean="0"/>
          </a:p>
          <a:p>
            <a:pPr>
              <a:buNone/>
            </a:pPr>
            <a:r>
              <a:rPr lang="en-GB" dirty="0" smtClean="0"/>
              <a:t>Mother Teresa </a:t>
            </a:r>
            <a:endParaRPr lang="en-GB" dirty="0"/>
          </a:p>
        </p:txBody>
      </p:sp>
      <p:pic>
        <p:nvPicPr>
          <p:cNvPr id="3074" name="Picture 2" descr="C:\Users\Max2\Desktop\mt.jpg"/>
          <p:cNvPicPr>
            <a:picLocks noChangeAspect="1" noChangeArrowheads="1"/>
          </p:cNvPicPr>
          <p:nvPr/>
        </p:nvPicPr>
        <p:blipFill>
          <a:blip r:embed="rId3" cstate="print"/>
          <a:srcRect/>
          <a:stretch>
            <a:fillRect/>
          </a:stretch>
        </p:blipFill>
        <p:spPr bwMode="auto">
          <a:xfrm>
            <a:off x="6194580" y="4293096"/>
            <a:ext cx="2265852" cy="2304256"/>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10376"/>
          </a:xfrm>
        </p:spPr>
        <p:txBody>
          <a:bodyPr>
            <a:normAutofit/>
          </a:bodyPr>
          <a:lstStyle/>
          <a:p>
            <a:pPr algn="ctr"/>
            <a:r>
              <a:rPr lang="en-GB" sz="5400" b="1" dirty="0" smtClean="0">
                <a:solidFill>
                  <a:schemeClr val="accent1">
                    <a:lumMod val="75000"/>
                  </a:schemeClr>
                </a:solidFill>
              </a:rPr>
              <a:t>Essence</a:t>
            </a:r>
            <a:r>
              <a:rPr lang="en-GB" sz="5400" b="1" dirty="0" smtClean="0">
                <a:solidFill>
                  <a:srgbClr val="00B0F0"/>
                </a:solidFill>
              </a:rPr>
              <a:t> </a:t>
            </a:r>
            <a:r>
              <a:rPr lang="en-GB" sz="5400" b="1" dirty="0" smtClean="0">
                <a:solidFill>
                  <a:schemeClr val="accent1">
                    <a:lumMod val="75000"/>
                  </a:schemeClr>
                </a:solidFill>
              </a:rPr>
              <a:t>of CYC</a:t>
            </a:r>
            <a:endParaRPr lang="en-GB" sz="5400" b="1" dirty="0">
              <a:solidFill>
                <a:schemeClr val="accent1">
                  <a:lumMod val="75000"/>
                </a:schemeClr>
              </a:solidFill>
            </a:endParaRPr>
          </a:p>
        </p:txBody>
      </p:sp>
      <p:sp>
        <p:nvSpPr>
          <p:cNvPr id="3" name="Content Placeholder 2"/>
          <p:cNvSpPr>
            <a:spLocks noGrp="1"/>
          </p:cNvSpPr>
          <p:nvPr>
            <p:ph idx="1"/>
          </p:nvPr>
        </p:nvSpPr>
        <p:spPr>
          <a:xfrm>
            <a:off x="323528" y="1988840"/>
            <a:ext cx="8424936" cy="4104456"/>
          </a:xfrm>
        </p:spPr>
        <p:style>
          <a:lnRef idx="3">
            <a:schemeClr val="lt1"/>
          </a:lnRef>
          <a:fillRef idx="1">
            <a:schemeClr val="accent1"/>
          </a:fillRef>
          <a:effectRef idx="1">
            <a:schemeClr val="accent1"/>
          </a:effectRef>
          <a:fontRef idx="minor">
            <a:schemeClr val="lt1"/>
          </a:fontRef>
        </p:style>
        <p:txBody>
          <a:bodyPr/>
          <a:lstStyle/>
          <a:p>
            <a:pPr>
              <a:buNone/>
            </a:pPr>
            <a:r>
              <a:rPr lang="en-GB" sz="3600" b="1" i="1" dirty="0" smtClean="0">
                <a:solidFill>
                  <a:srgbClr val="00FF00"/>
                </a:solidFill>
              </a:rPr>
              <a:t>“Kindness is a behaviour driven by the feeling of compassion.</a:t>
            </a:r>
          </a:p>
          <a:p>
            <a:pPr>
              <a:buNone/>
            </a:pPr>
            <a:r>
              <a:rPr lang="en-GB" sz="3600" b="1" dirty="0" smtClean="0">
                <a:solidFill>
                  <a:srgbClr val="00B050"/>
                </a:solidFill>
              </a:rPr>
              <a:t> </a:t>
            </a:r>
            <a:r>
              <a:rPr lang="en-GB" sz="2800" dirty="0" smtClean="0"/>
              <a:t>Compassion is an emotion that cannot be seen or touched, but can only be felt in our inner life.”</a:t>
            </a:r>
            <a:endParaRPr lang="en-GB" dirty="0" smtClean="0"/>
          </a:p>
          <a:p>
            <a:pPr>
              <a:buNone/>
            </a:pPr>
            <a:endParaRPr lang="en-GB" sz="2000" dirty="0" smtClean="0"/>
          </a:p>
          <a:p>
            <a:pPr>
              <a:buNone/>
            </a:pPr>
            <a:r>
              <a:rPr lang="en-GB" sz="2000" dirty="0" smtClean="0"/>
              <a:t>(Long,2007)</a:t>
            </a:r>
            <a:endParaRPr lang="en-GB" sz="2000" dirty="0"/>
          </a:p>
        </p:txBody>
      </p:sp>
      <p:pic>
        <p:nvPicPr>
          <p:cNvPr id="2050" name="Picture 2" descr="C:\Users\Max2\Desktop\compassion.jpg"/>
          <p:cNvPicPr>
            <a:picLocks noChangeAspect="1" noChangeArrowheads="1"/>
          </p:cNvPicPr>
          <p:nvPr/>
        </p:nvPicPr>
        <p:blipFill>
          <a:blip r:embed="rId3" cstate="print"/>
          <a:srcRect/>
          <a:stretch>
            <a:fillRect/>
          </a:stretch>
        </p:blipFill>
        <p:spPr bwMode="auto">
          <a:xfrm>
            <a:off x="5652120" y="4437112"/>
            <a:ext cx="3312368" cy="219720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solidFill>
                  <a:srgbClr val="FF5050"/>
                </a:solidFill>
              </a:rPr>
              <a:t>Kindness Neglected</a:t>
            </a:r>
            <a:endParaRPr lang="en-GB" sz="6000" b="1" dirty="0">
              <a:solidFill>
                <a:srgbClr val="FF5050"/>
              </a:solidFill>
            </a:endParaRPr>
          </a:p>
        </p:txBody>
      </p:sp>
      <p:sp>
        <p:nvSpPr>
          <p:cNvPr id="3" name="Content Placeholder 2"/>
          <p:cNvSpPr>
            <a:spLocks noGrp="1"/>
          </p:cNvSpPr>
          <p:nvPr>
            <p:ph idx="1"/>
          </p:nvPr>
        </p:nvSpPr>
        <p:spPr/>
        <p:txBody>
          <a:bodyPr>
            <a:normAutofit/>
          </a:bodyPr>
          <a:lstStyle/>
          <a:p>
            <a:pPr>
              <a:buNone/>
            </a:pPr>
            <a:r>
              <a:rPr lang="en-GB" sz="4400" i="1" dirty="0" smtClean="0">
                <a:solidFill>
                  <a:srgbClr val="DD4223"/>
                </a:solidFill>
              </a:rPr>
              <a:t>“Staff </a:t>
            </a:r>
            <a:r>
              <a:rPr lang="en-GB" sz="5400" i="1" dirty="0" smtClean="0">
                <a:solidFill>
                  <a:srgbClr val="FF5050"/>
                </a:solidFill>
              </a:rPr>
              <a:t>kindness</a:t>
            </a:r>
            <a:r>
              <a:rPr lang="en-GB" sz="4400" i="1" dirty="0" smtClean="0">
                <a:solidFill>
                  <a:srgbClr val="DD4223"/>
                </a:solidFill>
              </a:rPr>
              <a:t> as an important therapeutic value has been neglected or disregarded in reclaiming troubled students”.</a:t>
            </a:r>
            <a:endParaRPr lang="en-GB" sz="4400" dirty="0" smtClean="0">
              <a:solidFill>
                <a:srgbClr val="DD4223"/>
              </a:solidFill>
            </a:endParaRPr>
          </a:p>
          <a:p>
            <a:pPr>
              <a:buNone/>
            </a:pPr>
            <a:r>
              <a:rPr lang="en-GB" sz="2800" i="1" dirty="0" smtClean="0">
                <a:solidFill>
                  <a:srgbClr val="DD4223"/>
                </a:solidFill>
              </a:rPr>
              <a:t>(Long, 2007)</a:t>
            </a:r>
          </a:p>
        </p:txBody>
      </p:sp>
      <p:pic>
        <p:nvPicPr>
          <p:cNvPr id="2050" name="Picture 2" descr="C:\Users\Max2\Desktop\neglected kindness.jpg"/>
          <p:cNvPicPr>
            <a:picLocks noChangeAspect="1" noChangeArrowheads="1"/>
          </p:cNvPicPr>
          <p:nvPr/>
        </p:nvPicPr>
        <p:blipFill>
          <a:blip r:embed="rId3" cstate="print"/>
          <a:srcRect/>
          <a:stretch>
            <a:fillRect/>
          </a:stretch>
        </p:blipFill>
        <p:spPr bwMode="auto">
          <a:xfrm>
            <a:off x="5220072" y="4797152"/>
            <a:ext cx="2016224" cy="19081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80728"/>
            <a:ext cx="7560840" cy="926976"/>
          </a:xfrm>
          <a:solidFill>
            <a:schemeClr val="bg1"/>
          </a:solidFill>
        </p:spPr>
        <p:style>
          <a:lnRef idx="2">
            <a:schemeClr val="accent2"/>
          </a:lnRef>
          <a:fillRef idx="1">
            <a:schemeClr val="lt1"/>
          </a:fillRef>
          <a:effectRef idx="0">
            <a:schemeClr val="accent2"/>
          </a:effectRef>
          <a:fontRef idx="minor">
            <a:schemeClr val="dk1"/>
          </a:fontRef>
        </p:style>
        <p:txBody>
          <a:bodyPr/>
          <a:lstStyle/>
          <a:p>
            <a:pPr algn="ctr"/>
            <a:r>
              <a:rPr lang="en-GB" b="1" dirty="0" smtClean="0">
                <a:solidFill>
                  <a:schemeClr val="accent1"/>
                </a:solidFill>
              </a:rPr>
              <a:t>What’s Old – Is New</a:t>
            </a:r>
            <a:endParaRPr lang="en-GB" b="1" dirty="0">
              <a:solidFill>
                <a:schemeClr val="accent1"/>
              </a:solidFill>
            </a:endParaRPr>
          </a:p>
        </p:txBody>
      </p:sp>
      <p:sp>
        <p:nvSpPr>
          <p:cNvPr id="3" name="Content Placeholder 2"/>
          <p:cNvSpPr>
            <a:spLocks noGrp="1"/>
          </p:cNvSpPr>
          <p:nvPr>
            <p:ph idx="1"/>
          </p:nvPr>
        </p:nvSpPr>
        <p:spPr>
          <a:xfrm>
            <a:off x="395536" y="2060848"/>
            <a:ext cx="8229600" cy="4320480"/>
          </a:xfrm>
        </p:spPr>
        <p:txBody>
          <a:bodyPr>
            <a:normAutofit/>
          </a:bodyPr>
          <a:lstStyle/>
          <a:p>
            <a:pPr>
              <a:buNone/>
            </a:pPr>
            <a:r>
              <a:rPr lang="en-GB" sz="4800" dirty="0" smtClean="0">
                <a:solidFill>
                  <a:srgbClr val="6A0C56"/>
                </a:solidFill>
              </a:rPr>
              <a:t>“Love includes kindness, generosity, nurturance, and the capacity to be loved as well as to love”</a:t>
            </a:r>
          </a:p>
          <a:p>
            <a:pPr>
              <a:buNone/>
            </a:pPr>
            <a:endParaRPr lang="en-GB" sz="2000" dirty="0" smtClean="0"/>
          </a:p>
          <a:p>
            <a:pPr>
              <a:buNone/>
            </a:pPr>
            <a:r>
              <a:rPr lang="en-GB" sz="2000" dirty="0" smtClean="0"/>
              <a:t>(Seligman, 2002)</a:t>
            </a:r>
            <a:endParaRPr lang="en-GB" sz="2000" dirty="0"/>
          </a:p>
        </p:txBody>
      </p:sp>
      <p:pic>
        <p:nvPicPr>
          <p:cNvPr id="1026" name="Picture 2" descr="C:\Users\Max2\Desktop\thumbnail.jpg"/>
          <p:cNvPicPr>
            <a:picLocks noChangeAspect="1" noChangeArrowheads="1"/>
          </p:cNvPicPr>
          <p:nvPr/>
        </p:nvPicPr>
        <p:blipFill>
          <a:blip r:embed="rId3" cstate="print"/>
          <a:srcRect/>
          <a:stretch>
            <a:fillRect/>
          </a:stretch>
        </p:blipFill>
        <p:spPr bwMode="auto">
          <a:xfrm>
            <a:off x="5580113" y="4342531"/>
            <a:ext cx="3402484" cy="2254821"/>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836712"/>
            <a:ext cx="5256584" cy="1010376"/>
          </a:xfrm>
          <a:prstGeom prst="round2DiagRect">
            <a:avLst/>
          </a:prstGeom>
          <a:solidFill>
            <a:schemeClr val="bg2">
              <a:lumMod val="50000"/>
            </a:schemeClr>
          </a:solidFill>
        </p:spPr>
        <p:style>
          <a:lnRef idx="1">
            <a:schemeClr val="accent2"/>
          </a:lnRef>
          <a:fillRef idx="2">
            <a:schemeClr val="accent2"/>
          </a:fillRef>
          <a:effectRef idx="1">
            <a:schemeClr val="accent2"/>
          </a:effectRef>
          <a:fontRef idx="minor">
            <a:schemeClr val="dk1"/>
          </a:fontRef>
        </p:style>
        <p:txBody>
          <a:bodyPr>
            <a:noAutofit/>
          </a:bodyPr>
          <a:lstStyle/>
          <a:p>
            <a:pPr algn="ctr"/>
            <a:r>
              <a:rPr lang="en-GB" sz="6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arrington" pitchFamily="82" charset="0"/>
              </a:rPr>
              <a:t>Kindness</a:t>
            </a:r>
            <a:endParaRPr lang="en-GB" sz="6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Harrington" pitchFamily="82" charset="0"/>
            </a:endParaRPr>
          </a:p>
        </p:txBody>
      </p:sp>
      <p:sp>
        <p:nvSpPr>
          <p:cNvPr id="3" name="Content Placeholder 2"/>
          <p:cNvSpPr>
            <a:spLocks noGrp="1"/>
          </p:cNvSpPr>
          <p:nvPr>
            <p:ph idx="1"/>
          </p:nvPr>
        </p:nvSpPr>
        <p:spPr/>
        <p:txBody>
          <a:bodyPr>
            <a:normAutofit/>
          </a:bodyPr>
          <a:lstStyle/>
          <a:p>
            <a:pPr>
              <a:buNone/>
            </a:pPr>
            <a:r>
              <a:rPr lang="en-GB" sz="2800" dirty="0" smtClean="0"/>
              <a:t>“</a:t>
            </a:r>
            <a:r>
              <a:rPr lang="en-GB" sz="4400" dirty="0" smtClean="0">
                <a:latin typeface="Freestyle Script" pitchFamily="66" charset="0"/>
              </a:rPr>
              <a:t>Kindness</a:t>
            </a:r>
            <a:r>
              <a:rPr lang="en-GB" sz="2800" dirty="0" smtClean="0"/>
              <a:t> is envisioned as a vital force to our           well-being and in our therapeutic work with troubled students. </a:t>
            </a:r>
            <a:r>
              <a:rPr lang="en-GB" sz="2800" b="1" dirty="0" smtClean="0">
                <a:solidFill>
                  <a:srgbClr val="DD4223"/>
                </a:solidFill>
              </a:rPr>
              <a:t>Just as sunlight is the source of energy that maintains organic life, </a:t>
            </a:r>
            <a:r>
              <a:rPr lang="en-GB" sz="4000" dirty="0" smtClean="0">
                <a:latin typeface="Freestyle Script" pitchFamily="66" charset="0"/>
              </a:rPr>
              <a:t>Kindness</a:t>
            </a:r>
            <a:r>
              <a:rPr lang="en-GB" sz="4000" dirty="0" smtClean="0">
                <a:solidFill>
                  <a:srgbClr val="6A0C56"/>
                </a:solidFill>
              </a:rPr>
              <a:t> </a:t>
            </a:r>
            <a:r>
              <a:rPr lang="en-GB" sz="2800" dirty="0" smtClean="0">
                <a:solidFill>
                  <a:srgbClr val="6A0C56"/>
                </a:solidFill>
              </a:rPr>
              <a:t>is the source of energy that maintains and gives meaning to humanity.”</a:t>
            </a:r>
          </a:p>
          <a:p>
            <a:pPr>
              <a:buNone/>
            </a:pPr>
            <a:r>
              <a:rPr lang="en-GB" sz="2000" dirty="0" smtClean="0">
                <a:solidFill>
                  <a:srgbClr val="6A0C56"/>
                </a:solidFill>
              </a:rPr>
              <a:t>   </a:t>
            </a:r>
          </a:p>
          <a:p>
            <a:pPr>
              <a:buNone/>
            </a:pPr>
            <a:r>
              <a:rPr lang="en-GB" sz="2000" dirty="0" smtClean="0">
                <a:solidFill>
                  <a:srgbClr val="6A0C56"/>
                </a:solidFill>
              </a:rPr>
              <a:t> (Long, 2007)</a:t>
            </a:r>
            <a:endParaRPr lang="en-GB" sz="2000" dirty="0">
              <a:solidFill>
                <a:srgbClr val="6A0C56"/>
              </a:solidFill>
            </a:endParaRPr>
          </a:p>
        </p:txBody>
      </p:sp>
      <p:pic>
        <p:nvPicPr>
          <p:cNvPr id="4098" name="Picture 2" descr="C:\Users\Max2\Desktop\sunlight.jpg"/>
          <p:cNvPicPr>
            <a:picLocks noChangeAspect="1" noChangeArrowheads="1"/>
          </p:cNvPicPr>
          <p:nvPr/>
        </p:nvPicPr>
        <p:blipFill>
          <a:blip r:embed="rId3" cstate="print"/>
          <a:srcRect/>
          <a:stretch>
            <a:fillRect/>
          </a:stretch>
        </p:blipFill>
        <p:spPr bwMode="auto">
          <a:xfrm>
            <a:off x="5220072" y="4581128"/>
            <a:ext cx="3600400" cy="206823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794352"/>
          </a:xfrm>
        </p:spPr>
        <p:txBody>
          <a:bodyPr>
            <a:noAutofit/>
          </a:bodyPr>
          <a:lstStyle/>
          <a:p>
            <a:pPr algn="ctr"/>
            <a:r>
              <a:rPr lang="en-GB"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Kindness &amp; Generosity</a:t>
            </a:r>
            <a:endParaRPr lang="en-GB" sz="6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Content Placeholder 2"/>
          <p:cNvSpPr>
            <a:spLocks noGrp="1"/>
          </p:cNvSpPr>
          <p:nvPr>
            <p:ph idx="1"/>
          </p:nvPr>
        </p:nvSpPr>
        <p:spPr>
          <a:xfrm>
            <a:off x="323528" y="1844824"/>
            <a:ext cx="8229600" cy="3960440"/>
          </a:xfrm>
        </p:spPr>
        <p:txBody>
          <a:bodyPr>
            <a:normAutofit/>
          </a:bodyPr>
          <a:lstStyle/>
          <a:p>
            <a:pPr>
              <a:buNone/>
            </a:pPr>
            <a:r>
              <a:rPr lang="en-GB" sz="3600" dirty="0" smtClean="0">
                <a:solidFill>
                  <a:srgbClr val="6A0C56"/>
                </a:solidFill>
              </a:rPr>
              <a:t>“A child draws from within us the inclination and instinct for kindness and gentleness and generosity and love. The child is a miracle of human nature, drawing out of us our sense of wonder.”</a:t>
            </a:r>
          </a:p>
          <a:p>
            <a:pPr>
              <a:buNone/>
            </a:pPr>
            <a:endParaRPr lang="en-GB" sz="2000" b="1" dirty="0" smtClean="0"/>
          </a:p>
          <a:p>
            <a:pPr>
              <a:buNone/>
            </a:pPr>
            <a:endParaRPr lang="en-GB" sz="2000" b="1" dirty="0" smtClean="0"/>
          </a:p>
          <a:p>
            <a:pPr>
              <a:buNone/>
            </a:pPr>
            <a:r>
              <a:rPr lang="en-GB" sz="2000" b="1" dirty="0" smtClean="0"/>
              <a:t>(Vilakazi, 1991)</a:t>
            </a:r>
            <a:endParaRPr lang="en-GB" sz="2000" dirty="0"/>
          </a:p>
        </p:txBody>
      </p:sp>
      <p:pic>
        <p:nvPicPr>
          <p:cNvPr id="5123" name="Picture 3" descr="C:\Users\Max2\Desktop\wonder.jpg"/>
          <p:cNvPicPr>
            <a:picLocks noChangeAspect="1" noChangeArrowheads="1"/>
          </p:cNvPicPr>
          <p:nvPr/>
        </p:nvPicPr>
        <p:blipFill>
          <a:blip r:embed="rId3" cstate="print"/>
          <a:srcRect/>
          <a:stretch>
            <a:fillRect/>
          </a:stretch>
        </p:blipFill>
        <p:spPr bwMode="auto">
          <a:xfrm>
            <a:off x="6228184" y="4644944"/>
            <a:ext cx="2594062" cy="201622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2421</TotalTime>
  <Words>1511</Words>
  <Application>Microsoft Office PowerPoint</Application>
  <PresentationFormat>On-screen Show (4:3)</PresentationFormat>
  <Paragraphs>100</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CYC “THE CLAN GATHERING”  PAISLEY 19 March 2012</vt:lpstr>
      <vt:lpstr>Fitting Kindness into the  Future of  CYC</vt:lpstr>
      <vt:lpstr>Lothian Villa</vt:lpstr>
      <vt:lpstr>Unique, Special, and Different </vt:lpstr>
      <vt:lpstr>Essence of CYC</vt:lpstr>
      <vt:lpstr>Kindness Neglected</vt:lpstr>
      <vt:lpstr>What’s Old – Is New</vt:lpstr>
      <vt:lpstr>Kindness</vt:lpstr>
      <vt:lpstr>Kindness &amp; Generosity</vt:lpstr>
      <vt:lpstr>Generosity</vt:lpstr>
      <vt:lpstr>Saying Hello ....</vt:lpstr>
      <vt:lpstr>Valuing Kindness</vt:lpstr>
      <vt:lpstr>The Road Ahead</vt:lpstr>
      <vt:lpstr>Genetically wired 2 B Kind</vt:lpstr>
      <vt:lpstr>Changing Brains through kindness</vt:lpstr>
      <vt:lpstr>Opening  the  Mind</vt:lpstr>
      <vt:lpstr>Why do Positive Emotions feel Good</vt:lpstr>
      <vt:lpstr>Traits of Good Workers</vt:lpstr>
      <vt:lpstr>Happiness for a Lifetime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Kindness in CYC</dc:title>
  <dc:creator>Max2</dc:creator>
  <cp:lastModifiedBy>Max2</cp:lastModifiedBy>
  <cp:revision>50</cp:revision>
  <dcterms:created xsi:type="dcterms:W3CDTF">2012-02-12T17:32:32Z</dcterms:created>
  <dcterms:modified xsi:type="dcterms:W3CDTF">2012-03-16T16:37:22Z</dcterms:modified>
</cp:coreProperties>
</file>