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21B46BD-E3AE-4395-8862-2B77383284B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603360-E722-4739-8D72-316F1697B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ACEAD-E0E4-4BE5-9F91-485077DAC1B6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CF014-DA3A-47CC-B503-BF9313489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89DDD-5918-4865-ADA8-0BBE6B348D76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2703-DC6A-49B6-AE94-9A3D2F4FB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5F254-27A5-4713-BC78-662EF77B3577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353BB-7BD7-4F8D-999C-A37088AB6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6B49D9-E649-4E5D-9556-79C40BFEFA3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718F8F-53E7-4E26-BDE4-A30AF79E9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1BAB65-748F-491B-817E-237993BE9850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7108EB-D040-424B-BC0D-CB3EDF92B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72E48D-78A9-48A7-93D1-26636CD96252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0E8DED-CC97-4B3F-A44A-F2794C89F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41E002-CF79-4407-BBFA-892AF7024F81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0AA6A0-A51C-43C5-889A-C40B7C996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59C69-ED5B-44F4-8638-825DF665C61D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8B997-CA40-4484-905B-6FF48256B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B44C91-3CEB-400D-9201-C91E336E5474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BB4127-5F92-4DD0-95AE-E26018FEE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18397D9-4DB2-45AA-86CC-B752AD138DB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75245C-19A7-4B7B-95DD-8119733A2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F0AAE05-B6FB-45A2-9D9E-1648BD00FEBD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DE14011-A1D6-4C99-8DFA-0F8B43B72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975" y="1755776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Finding Pathways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sz="1800" smtClean="0"/>
              <a:t>Filling The Gaps In Child And Youth Care Leadership</a:t>
            </a:r>
          </a:p>
          <a:p>
            <a:pPr marR="0">
              <a:lnSpc>
                <a:spcPct val="80000"/>
              </a:lnSpc>
            </a:pPr>
            <a:endParaRPr lang="en-US" sz="1800" smtClean="0"/>
          </a:p>
          <a:p>
            <a:pPr marR="0">
              <a:lnSpc>
                <a:spcPct val="80000"/>
              </a:lnSpc>
            </a:pPr>
            <a:endParaRPr lang="en-US" sz="1800" smtClean="0"/>
          </a:p>
          <a:p>
            <a:pPr marR="0">
              <a:lnSpc>
                <a:spcPct val="80000"/>
              </a:lnSpc>
            </a:pPr>
            <a:r>
              <a:rPr lang="en-US" sz="1800" smtClean="0"/>
              <a:t>Okpara Rice, Starr Columbus</a:t>
            </a:r>
          </a:p>
          <a:p>
            <a:pPr marR="0">
              <a:lnSpc>
                <a:spcPct val="80000"/>
              </a:lnSpc>
            </a:pPr>
            <a:r>
              <a:rPr lang="en-US" sz="1800" smtClean="0"/>
              <a:t>Terence Toone, Starr Columbus</a:t>
            </a:r>
          </a:p>
          <a:p>
            <a:pPr marR="0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i="1" dirty="0" smtClean="0"/>
              <a:t>A Few Questions To Start</a:t>
            </a:r>
            <a:endParaRPr lang="en-US" i="1" dirty="0"/>
          </a:p>
        </p:txBody>
      </p:sp>
      <p:sp>
        <p:nvSpPr>
          <p:cNvPr id="143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endParaRPr lang="en-US" sz="1800" smtClean="0"/>
          </a:p>
          <a:p>
            <a:pPr algn="ctr">
              <a:buFont typeface="Wingdings 3" pitchFamily="18" charset="2"/>
              <a:buNone/>
            </a:pPr>
            <a:r>
              <a:rPr lang="en-US" sz="1800" smtClean="0"/>
              <a:t>is there gap in the first place?</a:t>
            </a:r>
          </a:p>
          <a:p>
            <a:pPr algn="ctr">
              <a:buFont typeface="Wingdings 3" pitchFamily="18" charset="2"/>
              <a:buNone/>
            </a:pPr>
            <a:endParaRPr lang="en-US" sz="1800" smtClean="0"/>
          </a:p>
          <a:p>
            <a:pPr algn="ctr">
              <a:buFont typeface="Wingdings 3" pitchFamily="18" charset="2"/>
              <a:buNone/>
            </a:pPr>
            <a:r>
              <a:rPr lang="en-US" sz="1800" smtClean="0"/>
              <a:t>Do you and your organization promote the advancement of youth specialist?</a:t>
            </a:r>
          </a:p>
          <a:p>
            <a:pPr algn="ctr">
              <a:buFont typeface="Wingdings 3" pitchFamily="18" charset="2"/>
              <a:buNone/>
            </a:pPr>
            <a:endParaRPr lang="en-US" sz="1800" smtClean="0"/>
          </a:p>
          <a:p>
            <a:pPr algn="ctr">
              <a:buFont typeface="Wingdings 3" pitchFamily="18" charset="2"/>
              <a:buNone/>
            </a:pPr>
            <a:r>
              <a:rPr lang="en-US" sz="1800" smtClean="0"/>
              <a:t>Do you really walk the walk?</a:t>
            </a:r>
          </a:p>
          <a:p>
            <a:pPr algn="ctr">
              <a:buFont typeface="Wingdings 3" pitchFamily="18" charset="2"/>
              <a:buNone/>
            </a:pPr>
            <a:endParaRPr lang="en-US" sz="1800" smtClean="0"/>
          </a:p>
          <a:p>
            <a:pPr algn="ctr">
              <a:buFont typeface="Wingdings 3" pitchFamily="18" charset="2"/>
              <a:buNone/>
            </a:pPr>
            <a:r>
              <a:rPr lang="en-US" sz="1800" smtClean="0"/>
              <a:t>How do we attract, retain and promote passionate youth leaders?</a:t>
            </a:r>
          </a:p>
          <a:p>
            <a:pPr algn="ctr">
              <a:buFont typeface="Wingdings 3" pitchFamily="18" charset="2"/>
              <a:buNone/>
            </a:pPr>
            <a:endParaRPr lang="en-US" sz="1800" smtClean="0"/>
          </a:p>
          <a:p>
            <a:pPr algn="ctr">
              <a:buFont typeface="Wingdings 3" pitchFamily="18" charset="2"/>
              <a:buNone/>
            </a:pPr>
            <a:r>
              <a:rPr lang="en-US" sz="1800" smtClean="0"/>
              <a:t>How do we convince others to invest their careers in this topsy turvey field</a:t>
            </a:r>
            <a:r>
              <a:rPr lang="en-US" sz="1600" smtClean="0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smtClean="0"/>
              <a:t>Allows growth and experience to remain in an organization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Keeping the “brain drain” from happening in our field</a:t>
            </a:r>
          </a:p>
          <a:p>
            <a:endParaRPr lang="en-US" sz="2200" smtClean="0"/>
          </a:p>
          <a:p>
            <a:r>
              <a:rPr lang="en-US" sz="2200" smtClean="0"/>
              <a:t>Building a foundation in our field for years to come, the next generation of leaders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Economically makes sense</a:t>
            </a:r>
          </a:p>
          <a:p>
            <a:endParaRPr lang="en-US" sz="2200" smtClean="0"/>
          </a:p>
          <a:p>
            <a:r>
              <a:rPr lang="en-US" sz="2200" smtClean="0"/>
              <a:t>Morale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Why Bother?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smtClean="0"/>
              <a:t>Take an honest look at your organizational structure….are you promoting from within?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Assess how you identify talent</a:t>
            </a:r>
          </a:p>
          <a:p>
            <a:endParaRPr lang="en-US" sz="2200" smtClean="0"/>
          </a:p>
          <a:p>
            <a:r>
              <a:rPr lang="en-US" sz="2200" smtClean="0"/>
              <a:t>Ensure there are avenues for training, internally and externally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Look at your local job qualifications, work with local universities to create avenues for continued educational advancement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i="1" dirty="0" smtClean="0"/>
              <a:t>Strategies/Thoughts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smtClean="0"/>
              <a:t>Introduce the dark side….Provide open avenues for discussion on business development/finance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Provide real opportunities for mentorship, internally and externally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Provide opportunities for shadowing and open sharing</a:t>
            </a:r>
          </a:p>
          <a:p>
            <a:pPr>
              <a:buFont typeface="Wingdings 3" pitchFamily="18" charset="2"/>
              <a:buNone/>
            </a:pPr>
            <a:endParaRPr lang="en-US" sz="2200" smtClean="0"/>
          </a:p>
          <a:p>
            <a:r>
              <a:rPr lang="en-US" sz="2200" smtClean="0"/>
              <a:t>Work with other local agencies and organizations to create a learning community for those identified as potential leaders</a:t>
            </a:r>
          </a:p>
          <a:p>
            <a:pPr>
              <a:buFont typeface="Wingdings 3" pitchFamily="18" charset="2"/>
              <a:buNone/>
            </a:pP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i="1" dirty="0" smtClean="0"/>
              <a:t>Strategies/Thoughts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smtClean="0"/>
          </a:p>
          <a:p>
            <a:r>
              <a:rPr lang="en-US" sz="2400" smtClean="0"/>
              <a:t>Utilize workgroups and shared decision making whenever possible</a:t>
            </a:r>
          </a:p>
          <a:p>
            <a:pPr>
              <a:buFont typeface="Wingdings 3" pitchFamily="18" charset="2"/>
              <a:buNone/>
            </a:pPr>
            <a:endParaRPr lang="en-US" sz="2400" smtClean="0"/>
          </a:p>
          <a:p>
            <a:r>
              <a:rPr lang="en-US" sz="2400" smtClean="0"/>
              <a:t>Continue to advocate for our field, advocate for higher wages and for internal promotion!</a:t>
            </a:r>
          </a:p>
          <a:p>
            <a:endParaRPr lang="en-US" sz="2400" smtClean="0"/>
          </a:p>
          <a:p>
            <a:r>
              <a:rPr lang="en-US" sz="2400" smtClean="0"/>
              <a:t>Do an honest internal assessment, set goals for your program/organization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i="1" dirty="0" smtClean="0"/>
              <a:t>Strategies/Thoughts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3" pitchFamily="18" charset="2"/>
              <a:buNone/>
            </a:pPr>
            <a:endParaRPr lang="en-US" sz="3600" smtClean="0"/>
          </a:p>
          <a:p>
            <a:pPr algn="ctr">
              <a:buFont typeface="Wingdings 3" pitchFamily="18" charset="2"/>
              <a:buNone/>
            </a:pPr>
            <a:r>
              <a:rPr lang="en-US" sz="3600" u="sng" smtClean="0"/>
              <a:t>Invest!!!!</a:t>
            </a:r>
          </a:p>
          <a:p>
            <a:pPr algn="ctr">
              <a:buFont typeface="Wingdings 3" pitchFamily="18" charset="2"/>
              <a:buNone/>
            </a:pPr>
            <a:endParaRPr lang="en-US" sz="3600" smtClean="0"/>
          </a:p>
          <a:p>
            <a:pPr algn="ctr">
              <a:buFont typeface="Wingdings 3" pitchFamily="18" charset="2"/>
              <a:buNone/>
            </a:pPr>
            <a:r>
              <a:rPr lang="en-US" sz="3600" smtClean="0"/>
              <a:t>Education/Training, Access and Mentorship is critical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i="1" dirty="0" smtClean="0"/>
              <a:t>Strategies/Thoughts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</TotalTime>
  <Words>230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Starr Commonwealth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Chovanec, Bill</dc:creator>
  <cp:lastModifiedBy>kibble</cp:lastModifiedBy>
  <cp:revision>20</cp:revision>
  <dcterms:created xsi:type="dcterms:W3CDTF">2012-03-08T03:42:21Z</dcterms:created>
  <dcterms:modified xsi:type="dcterms:W3CDTF">2012-03-19T10:54:17Z</dcterms:modified>
</cp:coreProperties>
</file>